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320" r:id="rId3"/>
    <p:sldId id="290" r:id="rId4"/>
    <p:sldId id="277" r:id="rId5"/>
    <p:sldId id="323" r:id="rId6"/>
    <p:sldId id="257" r:id="rId7"/>
    <p:sldId id="314" r:id="rId8"/>
    <p:sldId id="324" r:id="rId9"/>
    <p:sldId id="325" r:id="rId10"/>
    <p:sldId id="330" r:id="rId11"/>
    <p:sldId id="326" r:id="rId12"/>
    <p:sldId id="331" r:id="rId13"/>
    <p:sldId id="327" r:id="rId14"/>
    <p:sldId id="329" r:id="rId15"/>
    <p:sldId id="328" r:id="rId16"/>
    <p:sldId id="332" r:id="rId17"/>
    <p:sldId id="333" r:id="rId18"/>
    <p:sldId id="334" r:id="rId19"/>
    <p:sldId id="335" r:id="rId20"/>
    <p:sldId id="336" r:id="rId21"/>
    <p:sldId id="337" r:id="rId22"/>
    <p:sldId id="3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490B73-AD53-4238-9BD2-E6753BF6AC95}"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US"/>
        </a:p>
      </dgm:t>
    </dgm:pt>
    <dgm:pt modelId="{F07B4F61-454F-4517-9F2F-E7B5840BA7F3}">
      <dgm:prSet custT="1"/>
      <dgm:spPr>
        <a:solidFill>
          <a:schemeClr val="tx1">
            <a:lumMod val="50000"/>
            <a:lumOff val="50000"/>
          </a:schemeClr>
        </a:solidFill>
      </dgm:spPr>
      <dgm:t>
        <a:bodyPr/>
        <a:lstStyle/>
        <a:p>
          <a:r>
            <a:rPr lang="en-AU" sz="2000" b="0" baseline="0" dirty="0"/>
            <a:t>Social categorisation: categorising people based on shared characteristics, </a:t>
          </a:r>
          <a:r>
            <a:rPr lang="en-AU" sz="2000" b="0" baseline="0" dirty="0" err="1"/>
            <a:t>eg</a:t>
          </a:r>
          <a:r>
            <a:rPr lang="en-AU" sz="2000" b="0" baseline="0" dirty="0"/>
            <a:t> age, gender, race</a:t>
          </a:r>
          <a:endParaRPr lang="en-US" sz="2000" dirty="0"/>
        </a:p>
      </dgm:t>
    </dgm:pt>
    <dgm:pt modelId="{F14D7DF5-F24A-4E27-B824-225FB7951BAD}" type="parTrans" cxnId="{DEB50E9A-363F-49A3-AA31-05B65D6AF0D1}">
      <dgm:prSet/>
      <dgm:spPr/>
      <dgm:t>
        <a:bodyPr/>
        <a:lstStyle/>
        <a:p>
          <a:endParaRPr lang="en-US"/>
        </a:p>
      </dgm:t>
    </dgm:pt>
    <dgm:pt modelId="{CDD07B90-D82C-4076-AA65-639769D0C6B7}" type="sibTrans" cxnId="{DEB50E9A-363F-49A3-AA31-05B65D6AF0D1}">
      <dgm:prSet/>
      <dgm:spPr/>
      <dgm:t>
        <a:bodyPr/>
        <a:lstStyle/>
        <a:p>
          <a:endParaRPr lang="en-US"/>
        </a:p>
      </dgm:t>
    </dgm:pt>
    <dgm:pt modelId="{22D25564-8E04-49E6-851E-C4628CF39F74}">
      <dgm:prSet/>
      <dgm:spPr>
        <a:solidFill>
          <a:schemeClr val="tx1">
            <a:lumMod val="65000"/>
            <a:lumOff val="35000"/>
          </a:schemeClr>
        </a:solidFill>
      </dgm:spPr>
      <dgm:t>
        <a:bodyPr/>
        <a:lstStyle/>
        <a:p>
          <a:r>
            <a:rPr lang="en-AU" b="0" baseline="0" dirty="0"/>
            <a:t>Social identification: adopting the identity of the group that has been joined</a:t>
          </a:r>
          <a:endParaRPr lang="en-US" dirty="0"/>
        </a:p>
      </dgm:t>
    </dgm:pt>
    <dgm:pt modelId="{102F9D8F-84B3-4936-993E-AD1D2488ECAB}" type="parTrans" cxnId="{56DB5376-890D-4065-94D1-4CE216B31AA5}">
      <dgm:prSet/>
      <dgm:spPr/>
      <dgm:t>
        <a:bodyPr/>
        <a:lstStyle/>
        <a:p>
          <a:endParaRPr lang="en-US"/>
        </a:p>
      </dgm:t>
    </dgm:pt>
    <dgm:pt modelId="{85F8327B-B4F3-42F6-8C13-12BB23522732}" type="sibTrans" cxnId="{56DB5376-890D-4065-94D1-4CE216B31AA5}">
      <dgm:prSet/>
      <dgm:spPr/>
      <dgm:t>
        <a:bodyPr/>
        <a:lstStyle/>
        <a:p>
          <a:endParaRPr lang="en-US"/>
        </a:p>
      </dgm:t>
    </dgm:pt>
    <dgm:pt modelId="{44FD5CC0-D57D-4A13-BACD-6784FA9E616D}">
      <dgm:prSet/>
      <dgm:spPr>
        <a:solidFill>
          <a:schemeClr val="tx1">
            <a:lumMod val="95000"/>
            <a:lumOff val="5000"/>
          </a:schemeClr>
        </a:solidFill>
      </dgm:spPr>
      <dgm:t>
        <a:bodyPr/>
        <a:lstStyle/>
        <a:p>
          <a:r>
            <a:rPr lang="en-AU" b="0" baseline="0" dirty="0"/>
            <a:t>Social comparison: comparing the joined group with other groups</a:t>
          </a:r>
          <a:endParaRPr lang="en-US" dirty="0"/>
        </a:p>
      </dgm:t>
    </dgm:pt>
    <dgm:pt modelId="{080BF0A3-6E1D-4659-B986-A6DFDD288E8B}" type="parTrans" cxnId="{6B173FB1-71F4-4A2F-9C71-DBEE5222F357}">
      <dgm:prSet/>
      <dgm:spPr/>
      <dgm:t>
        <a:bodyPr/>
        <a:lstStyle/>
        <a:p>
          <a:endParaRPr lang="en-US"/>
        </a:p>
      </dgm:t>
    </dgm:pt>
    <dgm:pt modelId="{9497EE73-862A-41AD-A599-EFBBC94C721E}" type="sibTrans" cxnId="{6B173FB1-71F4-4A2F-9C71-DBEE5222F357}">
      <dgm:prSet/>
      <dgm:spPr/>
      <dgm:t>
        <a:bodyPr/>
        <a:lstStyle/>
        <a:p>
          <a:endParaRPr lang="en-US"/>
        </a:p>
      </dgm:t>
    </dgm:pt>
    <dgm:pt modelId="{62B40778-41A0-41DD-838A-243E3C297DBF}" type="pres">
      <dgm:prSet presAssocID="{FB490B73-AD53-4238-9BD2-E6753BF6AC95}" presName="CompostProcess" presStyleCnt="0">
        <dgm:presLayoutVars>
          <dgm:dir/>
          <dgm:resizeHandles val="exact"/>
        </dgm:presLayoutVars>
      </dgm:prSet>
      <dgm:spPr/>
    </dgm:pt>
    <dgm:pt modelId="{4D88C185-B8C6-4B1B-BF64-849178B09C56}" type="pres">
      <dgm:prSet presAssocID="{FB490B73-AD53-4238-9BD2-E6753BF6AC95}" presName="arrow" presStyleLbl="bgShp" presStyleIdx="0" presStyleCnt="1" custScaleX="117647"/>
      <dgm:spPr>
        <a:solidFill>
          <a:schemeClr val="bg2">
            <a:lumMod val="90000"/>
          </a:schemeClr>
        </a:solidFill>
      </dgm:spPr>
    </dgm:pt>
    <dgm:pt modelId="{FE23BD88-C9AD-45A7-A361-1736E3524EE8}" type="pres">
      <dgm:prSet presAssocID="{FB490B73-AD53-4238-9BD2-E6753BF6AC95}" presName="linearProcess" presStyleCnt="0"/>
      <dgm:spPr/>
    </dgm:pt>
    <dgm:pt modelId="{E31FE6BF-EF46-445F-AF93-F5128CBB5826}" type="pres">
      <dgm:prSet presAssocID="{F07B4F61-454F-4517-9F2F-E7B5840BA7F3}" presName="textNode" presStyleLbl="node1" presStyleIdx="0" presStyleCnt="3" custScaleX="103981" custScaleY="124267">
        <dgm:presLayoutVars>
          <dgm:bulletEnabled val="1"/>
        </dgm:presLayoutVars>
      </dgm:prSet>
      <dgm:spPr/>
    </dgm:pt>
    <dgm:pt modelId="{323416B8-367D-45AD-B2C0-02D30032F8B9}" type="pres">
      <dgm:prSet presAssocID="{CDD07B90-D82C-4076-AA65-639769D0C6B7}" presName="sibTrans" presStyleCnt="0"/>
      <dgm:spPr/>
    </dgm:pt>
    <dgm:pt modelId="{BBD9A267-A5F7-401A-A814-DF9909E92C0C}" type="pres">
      <dgm:prSet presAssocID="{22D25564-8E04-49E6-851E-C4628CF39F74}" presName="textNode" presStyleLbl="node1" presStyleIdx="1" presStyleCnt="3" custScaleY="126247">
        <dgm:presLayoutVars>
          <dgm:bulletEnabled val="1"/>
        </dgm:presLayoutVars>
      </dgm:prSet>
      <dgm:spPr/>
    </dgm:pt>
    <dgm:pt modelId="{8A6F5B4A-A006-4ADE-BA60-AF644087AE98}" type="pres">
      <dgm:prSet presAssocID="{85F8327B-B4F3-42F6-8C13-12BB23522732}" presName="sibTrans" presStyleCnt="0"/>
      <dgm:spPr/>
    </dgm:pt>
    <dgm:pt modelId="{DB9C151C-843E-4BC3-9D80-4EC014B8E55A}" type="pres">
      <dgm:prSet presAssocID="{44FD5CC0-D57D-4A13-BACD-6784FA9E616D}" presName="textNode" presStyleLbl="node1" presStyleIdx="2" presStyleCnt="3" custScaleY="123390">
        <dgm:presLayoutVars>
          <dgm:bulletEnabled val="1"/>
        </dgm:presLayoutVars>
      </dgm:prSet>
      <dgm:spPr/>
    </dgm:pt>
  </dgm:ptLst>
  <dgm:cxnLst>
    <dgm:cxn modelId="{58C74D13-2E6A-4BFB-BFC3-B0E8DF25E622}" type="presOf" srcId="{44FD5CC0-D57D-4A13-BACD-6784FA9E616D}" destId="{DB9C151C-843E-4BC3-9D80-4EC014B8E55A}" srcOrd="0" destOrd="0" presId="urn:microsoft.com/office/officeart/2005/8/layout/hProcess9"/>
    <dgm:cxn modelId="{A7B5951F-0C8F-41AD-852E-A200D52D38A9}" type="presOf" srcId="{22D25564-8E04-49E6-851E-C4628CF39F74}" destId="{BBD9A267-A5F7-401A-A814-DF9909E92C0C}" srcOrd="0" destOrd="0" presId="urn:microsoft.com/office/officeart/2005/8/layout/hProcess9"/>
    <dgm:cxn modelId="{D5A01227-5E9A-4197-BBC8-EE141F3DB085}" type="presOf" srcId="{FB490B73-AD53-4238-9BD2-E6753BF6AC95}" destId="{62B40778-41A0-41DD-838A-243E3C297DBF}" srcOrd="0" destOrd="0" presId="urn:microsoft.com/office/officeart/2005/8/layout/hProcess9"/>
    <dgm:cxn modelId="{858EA461-3E2E-4CC5-84E5-A03B83B51E07}" type="presOf" srcId="{F07B4F61-454F-4517-9F2F-E7B5840BA7F3}" destId="{E31FE6BF-EF46-445F-AF93-F5128CBB5826}" srcOrd="0" destOrd="0" presId="urn:microsoft.com/office/officeart/2005/8/layout/hProcess9"/>
    <dgm:cxn modelId="{56DB5376-890D-4065-94D1-4CE216B31AA5}" srcId="{FB490B73-AD53-4238-9BD2-E6753BF6AC95}" destId="{22D25564-8E04-49E6-851E-C4628CF39F74}" srcOrd="1" destOrd="0" parTransId="{102F9D8F-84B3-4936-993E-AD1D2488ECAB}" sibTransId="{85F8327B-B4F3-42F6-8C13-12BB23522732}"/>
    <dgm:cxn modelId="{DEB50E9A-363F-49A3-AA31-05B65D6AF0D1}" srcId="{FB490B73-AD53-4238-9BD2-E6753BF6AC95}" destId="{F07B4F61-454F-4517-9F2F-E7B5840BA7F3}" srcOrd="0" destOrd="0" parTransId="{F14D7DF5-F24A-4E27-B824-225FB7951BAD}" sibTransId="{CDD07B90-D82C-4076-AA65-639769D0C6B7}"/>
    <dgm:cxn modelId="{6B173FB1-71F4-4A2F-9C71-DBEE5222F357}" srcId="{FB490B73-AD53-4238-9BD2-E6753BF6AC95}" destId="{44FD5CC0-D57D-4A13-BACD-6784FA9E616D}" srcOrd="2" destOrd="0" parTransId="{080BF0A3-6E1D-4659-B986-A6DFDD288E8B}" sibTransId="{9497EE73-862A-41AD-A599-EFBBC94C721E}"/>
    <dgm:cxn modelId="{F0048D71-85B9-4DD8-ABF4-DDAB2A4903BE}" type="presParOf" srcId="{62B40778-41A0-41DD-838A-243E3C297DBF}" destId="{4D88C185-B8C6-4B1B-BF64-849178B09C56}" srcOrd="0" destOrd="0" presId="urn:microsoft.com/office/officeart/2005/8/layout/hProcess9"/>
    <dgm:cxn modelId="{944459C9-6156-4E19-B18C-E0966BB19059}" type="presParOf" srcId="{62B40778-41A0-41DD-838A-243E3C297DBF}" destId="{FE23BD88-C9AD-45A7-A361-1736E3524EE8}" srcOrd="1" destOrd="0" presId="urn:microsoft.com/office/officeart/2005/8/layout/hProcess9"/>
    <dgm:cxn modelId="{EE4C8FB3-E1DF-4DE4-B966-0999F95C4955}" type="presParOf" srcId="{FE23BD88-C9AD-45A7-A361-1736E3524EE8}" destId="{E31FE6BF-EF46-445F-AF93-F5128CBB5826}" srcOrd="0" destOrd="0" presId="urn:microsoft.com/office/officeart/2005/8/layout/hProcess9"/>
    <dgm:cxn modelId="{69811784-8A3E-4DEA-9973-C4E8DD5BD612}" type="presParOf" srcId="{FE23BD88-C9AD-45A7-A361-1736E3524EE8}" destId="{323416B8-367D-45AD-B2C0-02D30032F8B9}" srcOrd="1" destOrd="0" presId="urn:microsoft.com/office/officeart/2005/8/layout/hProcess9"/>
    <dgm:cxn modelId="{3DEBFD76-E8BB-4CC2-BEA3-80091238DE89}" type="presParOf" srcId="{FE23BD88-C9AD-45A7-A361-1736E3524EE8}" destId="{BBD9A267-A5F7-401A-A814-DF9909E92C0C}" srcOrd="2" destOrd="0" presId="urn:microsoft.com/office/officeart/2005/8/layout/hProcess9"/>
    <dgm:cxn modelId="{B50BAEE5-8011-4F1F-9CF1-BF96B072E3E3}" type="presParOf" srcId="{FE23BD88-C9AD-45A7-A361-1736E3524EE8}" destId="{8A6F5B4A-A006-4ADE-BA60-AF644087AE98}" srcOrd="3" destOrd="0" presId="urn:microsoft.com/office/officeart/2005/8/layout/hProcess9"/>
    <dgm:cxn modelId="{B3CF5DFE-F97F-40AB-96EA-5D4A94F4E453}" type="presParOf" srcId="{FE23BD88-C9AD-45A7-A361-1736E3524EE8}" destId="{DB9C151C-843E-4BC3-9D80-4EC014B8E55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C185-B8C6-4B1B-BF64-849178B09C56}">
      <dsp:nvSpPr>
        <dsp:cNvPr id="0" name=""/>
        <dsp:cNvSpPr/>
      </dsp:nvSpPr>
      <dsp:spPr>
        <a:xfrm>
          <a:off x="2" y="0"/>
          <a:ext cx="10544956" cy="4403549"/>
        </a:xfrm>
        <a:prstGeom prst="rightArrow">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E31FE6BF-EF46-445F-AF93-F5128CBB5826}">
      <dsp:nvSpPr>
        <dsp:cNvPr id="0" name=""/>
        <dsp:cNvSpPr/>
      </dsp:nvSpPr>
      <dsp:spPr>
        <a:xfrm>
          <a:off x="2172" y="1107342"/>
          <a:ext cx="3490733" cy="2188863"/>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baseline="0" dirty="0"/>
            <a:t>Social categorisation: categorising people based on shared characteristics, </a:t>
          </a:r>
          <a:r>
            <a:rPr lang="en-AU" sz="2000" b="0" kern="1200" baseline="0" dirty="0" err="1"/>
            <a:t>eg</a:t>
          </a:r>
          <a:r>
            <a:rPr lang="en-AU" sz="2000" b="0" kern="1200" baseline="0" dirty="0"/>
            <a:t> age, gender, race</a:t>
          </a:r>
          <a:endParaRPr lang="en-US" sz="2000" kern="1200" dirty="0"/>
        </a:p>
      </dsp:txBody>
      <dsp:txXfrm>
        <a:off x="109023" y="1214193"/>
        <a:ext cx="3277031" cy="1975161"/>
      </dsp:txXfrm>
    </dsp:sp>
    <dsp:sp modelId="{BBD9A267-A5F7-401A-A814-DF9909E92C0C}">
      <dsp:nvSpPr>
        <dsp:cNvPr id="0" name=""/>
        <dsp:cNvSpPr/>
      </dsp:nvSpPr>
      <dsp:spPr>
        <a:xfrm>
          <a:off x="3660760" y="1089904"/>
          <a:ext cx="3357087" cy="2223739"/>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kern="1200" baseline="0" dirty="0"/>
            <a:t>Social identification: adopting the identity of the group that has been joined</a:t>
          </a:r>
          <a:endParaRPr lang="en-US" sz="1900" kern="1200" dirty="0"/>
        </a:p>
      </dsp:txBody>
      <dsp:txXfrm>
        <a:off x="3769314" y="1198458"/>
        <a:ext cx="3139979" cy="2006631"/>
      </dsp:txXfrm>
    </dsp:sp>
    <dsp:sp modelId="{DB9C151C-843E-4BC3-9D80-4EC014B8E55A}">
      <dsp:nvSpPr>
        <dsp:cNvPr id="0" name=""/>
        <dsp:cNvSpPr/>
      </dsp:nvSpPr>
      <dsp:spPr>
        <a:xfrm>
          <a:off x="7185701" y="1115066"/>
          <a:ext cx="3357087" cy="2173415"/>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b="0" kern="1200" baseline="0" dirty="0"/>
            <a:t>Social comparison: comparing the joined group with other groups</a:t>
          </a:r>
          <a:endParaRPr lang="en-US" sz="1900" kern="1200" dirty="0"/>
        </a:p>
      </dsp:txBody>
      <dsp:txXfrm>
        <a:off x="7291798" y="1221163"/>
        <a:ext cx="3144893" cy="196122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7/19/2023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93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7/19/2023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27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7/19/2023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7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7/19/2023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066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7/19/2023</a:t>
            </a:fld>
            <a:endParaRPr lang="en-US" dirty="0"/>
          </a:p>
        </p:txBody>
      </p:sp>
    </p:spTree>
    <p:extLst>
      <p:ext uri="{BB962C8B-B14F-4D97-AF65-F5344CB8AC3E}">
        <p14:creationId xmlns:p14="http://schemas.microsoft.com/office/powerpoint/2010/main" val="13882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7/19/2023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5768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7/19/2023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5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7/19/2023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7/19/2023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0059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7/19/2023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638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7/19/2023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6725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7/19/2023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5008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F88AB04C-C31A-8CE9-E946-9B04EFB1DEA1}"/>
              </a:ext>
            </a:extLst>
          </p:cNvPr>
          <p:cNvPicPr>
            <a:picLocks noChangeAspect="1"/>
          </p:cNvPicPr>
          <p:nvPr/>
        </p:nvPicPr>
        <p:blipFill rotWithShape="1">
          <a:blip r:embed="rId2"/>
          <a:srcRect r="-1" b="8883"/>
          <a:stretch/>
        </p:blipFill>
        <p:spPr>
          <a:xfrm>
            <a:off x="1524" y="10"/>
            <a:ext cx="12188952" cy="6857990"/>
          </a:xfrm>
          <a:prstGeom prst="rect">
            <a:avLst/>
          </a:prstGeom>
        </p:spPr>
      </p:pic>
      <p:sp>
        <p:nvSpPr>
          <p:cNvPr id="44" name="Freeform: Shape 43">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3" name="Freeform: Shape 47">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888DBE8-157A-2820-5F17-2A7263811548}"/>
              </a:ext>
            </a:extLst>
          </p:cNvPr>
          <p:cNvSpPr>
            <a:spLocks noGrp="1"/>
          </p:cNvSpPr>
          <p:nvPr>
            <p:ph type="ctrTitle"/>
          </p:nvPr>
        </p:nvSpPr>
        <p:spPr>
          <a:xfrm>
            <a:off x="5781675" y="1346268"/>
            <a:ext cx="5932755" cy="3285207"/>
          </a:xfrm>
        </p:spPr>
        <p:txBody>
          <a:bodyPr>
            <a:normAutofit fontScale="90000"/>
          </a:bodyPr>
          <a:lstStyle/>
          <a:p>
            <a:r>
              <a:rPr lang="en-AU" dirty="0">
                <a:solidFill>
                  <a:schemeClr val="bg1"/>
                </a:solidFill>
              </a:rPr>
              <a:t>Attitude and behaviour: Social Identity Theory</a:t>
            </a:r>
          </a:p>
        </p:txBody>
      </p:sp>
      <p:sp>
        <p:nvSpPr>
          <p:cNvPr id="3" name="Subtitle 2">
            <a:extLst>
              <a:ext uri="{FF2B5EF4-FFF2-40B4-BE49-F238E27FC236}">
                <a16:creationId xmlns:a16="http://schemas.microsoft.com/office/drawing/2014/main" id="{AE07AE95-F8FB-D371-4C43-5A92F263451B}"/>
              </a:ext>
            </a:extLst>
          </p:cNvPr>
          <p:cNvSpPr>
            <a:spLocks noGrp="1"/>
          </p:cNvSpPr>
          <p:nvPr>
            <p:ph type="subTitle" idx="1"/>
          </p:nvPr>
        </p:nvSpPr>
        <p:spPr>
          <a:xfrm>
            <a:off x="5780151" y="4631475"/>
            <a:ext cx="5934278" cy="1150200"/>
          </a:xfrm>
        </p:spPr>
        <p:txBody>
          <a:bodyPr>
            <a:normAutofit/>
          </a:bodyPr>
          <a:lstStyle/>
          <a:p>
            <a:r>
              <a:rPr lang="en-US">
                <a:solidFill>
                  <a:schemeClr val="bg1"/>
                </a:solidFill>
              </a:rPr>
              <a:t>AEPSY Year 11 ATAR Psychology</a:t>
            </a:r>
            <a:endParaRPr lang="en-AU">
              <a:solidFill>
                <a:schemeClr val="bg1"/>
              </a:solidFill>
            </a:endParaRPr>
          </a:p>
          <a:p>
            <a:endParaRPr lang="en-AU">
              <a:solidFill>
                <a:schemeClr val="bg1"/>
              </a:solidFill>
            </a:endParaRPr>
          </a:p>
        </p:txBody>
      </p:sp>
    </p:spTree>
    <p:extLst>
      <p:ext uri="{BB962C8B-B14F-4D97-AF65-F5344CB8AC3E}">
        <p14:creationId xmlns:p14="http://schemas.microsoft.com/office/powerpoint/2010/main" val="61796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E6BC-BC32-456F-B907-9362E609F5E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ED06167-03F6-49DE-8C6C-929B379116C4}"/>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34BC4D3B-2F37-4DF6-A043-F50076AFD433}"/>
              </a:ext>
            </a:extLst>
          </p:cNvPr>
          <p:cNvPicPr>
            <a:picLocks noChangeAspect="1"/>
          </p:cNvPicPr>
          <p:nvPr/>
        </p:nvPicPr>
        <p:blipFill>
          <a:blip r:embed="rId2"/>
          <a:stretch>
            <a:fillRect/>
          </a:stretch>
        </p:blipFill>
        <p:spPr>
          <a:xfrm>
            <a:off x="1039974" y="0"/>
            <a:ext cx="10112051" cy="6858000"/>
          </a:xfrm>
          <a:prstGeom prst="rect">
            <a:avLst/>
          </a:prstGeom>
        </p:spPr>
      </p:pic>
    </p:spTree>
    <p:extLst>
      <p:ext uri="{BB962C8B-B14F-4D97-AF65-F5344CB8AC3E}">
        <p14:creationId xmlns:p14="http://schemas.microsoft.com/office/powerpoint/2010/main" val="143521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8D0F-E844-4C00-B11D-FACC5D4FE472}"/>
              </a:ext>
            </a:extLst>
          </p:cNvPr>
          <p:cNvSpPr>
            <a:spLocks noGrp="1"/>
          </p:cNvSpPr>
          <p:nvPr>
            <p:ph type="title"/>
          </p:nvPr>
        </p:nvSpPr>
        <p:spPr/>
        <p:txBody>
          <a:bodyPr/>
          <a:lstStyle/>
          <a:p>
            <a:r>
              <a:rPr lang="en-AU" dirty="0"/>
              <a:t>Social categorisation</a:t>
            </a:r>
          </a:p>
        </p:txBody>
      </p:sp>
      <p:sp>
        <p:nvSpPr>
          <p:cNvPr id="3" name="Content Placeholder 2">
            <a:extLst>
              <a:ext uri="{FF2B5EF4-FFF2-40B4-BE49-F238E27FC236}">
                <a16:creationId xmlns:a16="http://schemas.microsoft.com/office/drawing/2014/main" id="{DBCD464F-6177-42C2-9901-2E6A95153ABF}"/>
              </a:ext>
            </a:extLst>
          </p:cNvPr>
          <p:cNvSpPr>
            <a:spLocks noGrp="1"/>
          </p:cNvSpPr>
          <p:nvPr>
            <p:ph idx="1"/>
          </p:nvPr>
        </p:nvSpPr>
        <p:spPr/>
        <p:txBody>
          <a:bodyPr>
            <a:normAutofit/>
          </a:bodyPr>
          <a:lstStyle/>
          <a:p>
            <a:r>
              <a:rPr lang="en-AU" sz="2400" dirty="0"/>
              <a:t>The innate process of placing people we come across into groups based on shared characteristics. </a:t>
            </a:r>
          </a:p>
          <a:p>
            <a:r>
              <a:rPr lang="en-AU" sz="2400" dirty="0"/>
              <a:t>If we deem they are similar to us they are part of our </a:t>
            </a:r>
            <a:r>
              <a:rPr lang="en-AU" sz="2400" b="1" dirty="0"/>
              <a:t>ingroup</a:t>
            </a:r>
            <a:r>
              <a:rPr lang="en-AU" sz="2400" dirty="0"/>
              <a:t>, if we deem they are different to us they are part of an </a:t>
            </a:r>
            <a:r>
              <a:rPr lang="en-AU" sz="2400" b="1" dirty="0"/>
              <a:t>outgroup</a:t>
            </a:r>
            <a:r>
              <a:rPr lang="en-AU" sz="2400" dirty="0"/>
              <a:t>.</a:t>
            </a:r>
          </a:p>
        </p:txBody>
      </p:sp>
    </p:spTree>
    <p:extLst>
      <p:ext uri="{BB962C8B-B14F-4D97-AF65-F5344CB8AC3E}">
        <p14:creationId xmlns:p14="http://schemas.microsoft.com/office/powerpoint/2010/main" val="367840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ack sheep standing in a large group of white sheep&#10;&#10;Description automatically generated with low confidence">
            <a:extLst>
              <a:ext uri="{FF2B5EF4-FFF2-40B4-BE49-F238E27FC236}">
                <a16:creationId xmlns:a16="http://schemas.microsoft.com/office/drawing/2014/main" id="{E27F5CB2-6101-4BE9-8092-C162864A6C85}"/>
              </a:ext>
            </a:extLst>
          </p:cNvPr>
          <p:cNvPicPr>
            <a:picLocks noGrp="1" noChangeAspect="1"/>
          </p:cNvPicPr>
          <p:nvPr>
            <p:ph idx="1"/>
          </p:nvPr>
        </p:nvPicPr>
        <p:blipFill>
          <a:blip r:embed="rId2"/>
          <a:stretch>
            <a:fillRect/>
          </a:stretch>
        </p:blipFill>
        <p:spPr>
          <a:xfrm>
            <a:off x="3050060" y="643467"/>
            <a:ext cx="6105277" cy="5571066"/>
          </a:xfrm>
          <a:prstGeom prst="rect">
            <a:avLst/>
          </a:prstGeom>
        </p:spPr>
      </p:pic>
    </p:spTree>
    <p:extLst>
      <p:ext uri="{BB962C8B-B14F-4D97-AF65-F5344CB8AC3E}">
        <p14:creationId xmlns:p14="http://schemas.microsoft.com/office/powerpoint/2010/main" val="389179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3C7D-095B-4142-B2C3-7835A55BF556}"/>
              </a:ext>
            </a:extLst>
          </p:cNvPr>
          <p:cNvSpPr>
            <a:spLocks noGrp="1"/>
          </p:cNvSpPr>
          <p:nvPr>
            <p:ph type="title"/>
          </p:nvPr>
        </p:nvSpPr>
        <p:spPr/>
        <p:txBody>
          <a:bodyPr/>
          <a:lstStyle/>
          <a:p>
            <a:r>
              <a:rPr lang="en-AU" dirty="0"/>
              <a:t>Ingroup and outgroup</a:t>
            </a:r>
          </a:p>
        </p:txBody>
      </p:sp>
      <p:sp>
        <p:nvSpPr>
          <p:cNvPr id="3" name="Content Placeholder 2">
            <a:extLst>
              <a:ext uri="{FF2B5EF4-FFF2-40B4-BE49-F238E27FC236}">
                <a16:creationId xmlns:a16="http://schemas.microsoft.com/office/drawing/2014/main" id="{05481BE1-B492-4F3F-85E0-A9614554FB60}"/>
              </a:ext>
            </a:extLst>
          </p:cNvPr>
          <p:cNvSpPr>
            <a:spLocks noGrp="1"/>
          </p:cNvSpPr>
          <p:nvPr>
            <p:ph idx="1"/>
          </p:nvPr>
        </p:nvSpPr>
        <p:spPr/>
        <p:txBody>
          <a:bodyPr>
            <a:normAutofit/>
          </a:bodyPr>
          <a:lstStyle/>
          <a:p>
            <a:r>
              <a:rPr lang="en-AU" sz="2400" dirty="0"/>
              <a:t>Social Identity Theory proposes that members of an ingroup will stereotype members of outgroups by assuming all members of the outgroup are similar and will find ways to cast them in a poor light to boost their own self-image.</a:t>
            </a:r>
          </a:p>
        </p:txBody>
      </p:sp>
    </p:spTree>
    <p:extLst>
      <p:ext uri="{BB962C8B-B14F-4D97-AF65-F5344CB8AC3E}">
        <p14:creationId xmlns:p14="http://schemas.microsoft.com/office/powerpoint/2010/main" val="426874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639-6625-464D-8290-BD555A6A3BE6}"/>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299AC4D3-6849-497C-803E-9E66963740F4}"/>
              </a:ext>
            </a:extLst>
          </p:cNvPr>
          <p:cNvPicPr>
            <a:picLocks noGrp="1" noChangeAspect="1"/>
          </p:cNvPicPr>
          <p:nvPr>
            <p:ph idx="1"/>
          </p:nvPr>
        </p:nvPicPr>
        <p:blipFill>
          <a:blip r:embed="rId2"/>
          <a:stretch>
            <a:fillRect/>
          </a:stretch>
        </p:blipFill>
        <p:spPr>
          <a:xfrm>
            <a:off x="1223578" y="335012"/>
            <a:ext cx="9744843" cy="6187975"/>
          </a:xfrm>
          <a:prstGeom prst="rect">
            <a:avLst/>
          </a:prstGeom>
        </p:spPr>
      </p:pic>
    </p:spTree>
    <p:extLst>
      <p:ext uri="{BB962C8B-B14F-4D97-AF65-F5344CB8AC3E}">
        <p14:creationId xmlns:p14="http://schemas.microsoft.com/office/powerpoint/2010/main" val="3528279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98CEB1-18DC-46D4-A47B-F0BAE3E852D7}"/>
              </a:ext>
            </a:extLst>
          </p:cNvPr>
          <p:cNvSpPr>
            <a:spLocks noGrp="1"/>
          </p:cNvSpPr>
          <p:nvPr>
            <p:ph type="title"/>
          </p:nvPr>
        </p:nvSpPr>
        <p:spPr>
          <a:xfrm>
            <a:off x="341352" y="442913"/>
            <a:ext cx="11297568" cy="1763392"/>
          </a:xfrm>
        </p:spPr>
        <p:txBody>
          <a:bodyPr anchor="b">
            <a:normAutofit fontScale="90000"/>
          </a:bodyPr>
          <a:lstStyle/>
          <a:p>
            <a:pPr>
              <a:lnSpc>
                <a:spcPct val="120000"/>
              </a:lnSpc>
            </a:pPr>
            <a:r>
              <a:rPr lang="en-AU" sz="2700" b="0" dirty="0"/>
              <a:t>Tajfel and Turner explained how people moved through three cognitive stages when determining whether people were part of the ingroup or an outgroup</a:t>
            </a:r>
            <a:br>
              <a:rPr lang="en-AU" sz="1500" dirty="0"/>
            </a:br>
            <a:endParaRPr lang="en-AU" sz="1500" dirty="0"/>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32301"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994386"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1EF5AD1F-9C2C-2546-7C62-EB1B6192C872}"/>
              </a:ext>
            </a:extLst>
          </p:cNvPr>
          <p:cNvGraphicFramePr>
            <a:graphicFrameLocks noGrp="1"/>
          </p:cNvGraphicFramePr>
          <p:nvPr>
            <p:ph idx="1"/>
            <p:extLst>
              <p:ext uri="{D42A27DB-BD31-4B8C-83A1-F6EECF244321}">
                <p14:modId xmlns:p14="http://schemas.microsoft.com/office/powerpoint/2010/main" val="2875477470"/>
              </p:ext>
            </p:extLst>
          </p:nvPr>
        </p:nvGraphicFramePr>
        <p:xfrm>
          <a:off x="629174" y="1787525"/>
          <a:ext cx="10544962" cy="440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9326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589DC1B6-CF72-49BF-A5C3-9018F4977B8D}"/>
              </a:ext>
            </a:extLst>
          </p:cNvPr>
          <p:cNvSpPr>
            <a:spLocks noGrp="1"/>
          </p:cNvSpPr>
          <p:nvPr>
            <p:ph idx="1"/>
          </p:nvPr>
        </p:nvSpPr>
        <p:spPr>
          <a:xfrm>
            <a:off x="461818" y="480291"/>
            <a:ext cx="6042197" cy="5920509"/>
          </a:xfrm>
        </p:spPr>
        <p:txBody>
          <a:bodyPr anchor="t">
            <a:normAutofit/>
          </a:bodyPr>
          <a:lstStyle/>
          <a:p>
            <a:r>
              <a:rPr lang="en-AU" sz="2400" dirty="0"/>
              <a:t>To save on perception and time-consuming cognitive processing, people use social categorisation to group people, including themselves, based on shared characteristics. This often unconscious process helps people simplify and rapidly assess their social environment, but leads to prejudice, stereotyping and discrimination.</a:t>
            </a:r>
          </a:p>
        </p:txBody>
      </p:sp>
      <p:sp>
        <p:nvSpPr>
          <p:cNvPr id="25" name="Freeform: Shape 24">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8DA618EC-B6C9-4D19-9CB5-0664203E4FF6}"/>
              </a:ext>
            </a:extLst>
          </p:cNvPr>
          <p:cNvPicPr>
            <a:picLocks noChangeAspect="1"/>
          </p:cNvPicPr>
          <p:nvPr/>
        </p:nvPicPr>
        <p:blipFill rotWithShape="1">
          <a:blip r:embed="rId2"/>
          <a:srcRect l="18969" r="27219"/>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2665967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DB175CB8-DFCD-4E6A-AED2-1E75FEA80451}"/>
              </a:ext>
            </a:extLst>
          </p:cNvPr>
          <p:cNvSpPr>
            <a:spLocks noGrp="1"/>
          </p:cNvSpPr>
          <p:nvPr>
            <p:ph idx="1"/>
          </p:nvPr>
        </p:nvSpPr>
        <p:spPr>
          <a:xfrm>
            <a:off x="1549986" y="1030721"/>
            <a:ext cx="6857365" cy="3651250"/>
          </a:xfrm>
        </p:spPr>
        <p:txBody>
          <a:bodyPr>
            <a:normAutofit lnSpcReduction="10000"/>
          </a:bodyPr>
          <a:lstStyle/>
          <a:p>
            <a:r>
              <a:rPr lang="en-AU" sz="2400" dirty="0"/>
              <a:t>People tend to be members of multiple social groups and social categorisation helps people discover which groups they are part of or have an affinity with. Taking on the identity of a group involves confirming with particular social norms.</a:t>
            </a:r>
          </a:p>
        </p:txBody>
      </p:sp>
      <p:pic>
        <p:nvPicPr>
          <p:cNvPr id="4" name="Picture 3">
            <a:extLst>
              <a:ext uri="{FF2B5EF4-FFF2-40B4-BE49-F238E27FC236}">
                <a16:creationId xmlns:a16="http://schemas.microsoft.com/office/drawing/2014/main" id="{2A7A4E59-F199-412F-B00D-0577E1AE5765}"/>
              </a:ext>
            </a:extLst>
          </p:cNvPr>
          <p:cNvPicPr>
            <a:picLocks noChangeAspect="1"/>
          </p:cNvPicPr>
          <p:nvPr/>
        </p:nvPicPr>
        <p:blipFill>
          <a:blip r:embed="rId2"/>
          <a:stretch>
            <a:fillRect/>
          </a:stretch>
        </p:blipFill>
        <p:spPr>
          <a:xfrm>
            <a:off x="2970742" y="4761202"/>
            <a:ext cx="4496874" cy="2096798"/>
          </a:xfrm>
          <a:prstGeom prst="rect">
            <a:avLst/>
          </a:prstGeom>
        </p:spPr>
      </p:pic>
    </p:spTree>
    <p:extLst>
      <p:ext uri="{BB962C8B-B14F-4D97-AF65-F5344CB8AC3E}">
        <p14:creationId xmlns:p14="http://schemas.microsoft.com/office/powerpoint/2010/main" val="404458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4AB742-44A6-4CDD-B54A-818846AF8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BEB537CF-9F5E-463A-AD3C-13736406C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3499" y="319598"/>
            <a:ext cx="3110997" cy="3301428"/>
            <a:chOff x="5443499" y="319598"/>
            <a:chExt cx="3110997" cy="3301428"/>
          </a:xfrm>
        </p:grpSpPr>
        <p:sp>
          <p:nvSpPr>
            <p:cNvPr id="11" name="Freeform: Shape 10">
              <a:extLst>
                <a:ext uri="{FF2B5EF4-FFF2-40B4-BE49-F238E27FC236}">
                  <a16:creationId xmlns:a16="http://schemas.microsoft.com/office/drawing/2014/main" id="{6F703EF8-1E43-4439-8CB5-179C7C75A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3499" y="319598"/>
              <a:ext cx="3110997" cy="3301428"/>
            </a:xfrm>
            <a:custGeom>
              <a:avLst/>
              <a:gdLst>
                <a:gd name="connsiteX0" fmla="*/ 1431069 w 3110997"/>
                <a:gd name="connsiteY0" fmla="*/ 1514 h 3301428"/>
                <a:gd name="connsiteX1" fmla="*/ 1946520 w 3110997"/>
                <a:gd name="connsiteY1" fmla="*/ 42088 h 3301428"/>
                <a:gd name="connsiteX2" fmla="*/ 2402721 w 3110997"/>
                <a:gd name="connsiteY2" fmla="*/ 303594 h 3301428"/>
                <a:gd name="connsiteX3" fmla="*/ 2762423 w 3110997"/>
                <a:gd name="connsiteY3" fmla="*/ 889436 h 3301428"/>
                <a:gd name="connsiteX4" fmla="*/ 2828518 w 3110997"/>
                <a:gd name="connsiteY4" fmla="*/ 1015773 h 3301428"/>
                <a:gd name="connsiteX5" fmla="*/ 3094962 w 3110997"/>
                <a:gd name="connsiteY5" fmla="*/ 2001284 h 3301428"/>
                <a:gd name="connsiteX6" fmla="*/ 2157067 w 3110997"/>
                <a:gd name="connsiteY6" fmla="*/ 3054444 h 3301428"/>
                <a:gd name="connsiteX7" fmla="*/ 1950853 w 3110997"/>
                <a:gd name="connsiteY7" fmla="*/ 3146478 h 3301428"/>
                <a:gd name="connsiteX8" fmla="*/ 1329246 w 3110997"/>
                <a:gd name="connsiteY8" fmla="*/ 3288753 h 3301428"/>
                <a:gd name="connsiteX9" fmla="*/ 740145 w 3110997"/>
                <a:gd name="connsiteY9" fmla="*/ 3019378 h 3301428"/>
                <a:gd name="connsiteX10" fmla="*/ 288773 w 3110997"/>
                <a:gd name="connsiteY10" fmla="*/ 2499557 h 3301428"/>
                <a:gd name="connsiteX11" fmla="*/ 35659 w 3110997"/>
                <a:gd name="connsiteY11" fmla="*/ 1823964 h 3301428"/>
                <a:gd name="connsiteX12" fmla="*/ 31208 w 3110997"/>
                <a:gd name="connsiteY12" fmla="*/ 1116817 h 3301428"/>
                <a:gd name="connsiteX13" fmla="*/ 266830 w 3110997"/>
                <a:gd name="connsiteY13" fmla="*/ 556451 h 3301428"/>
                <a:gd name="connsiteX14" fmla="*/ 683944 w 3110997"/>
                <a:gd name="connsiteY14" fmla="*/ 194390 h 3301428"/>
                <a:gd name="connsiteX15" fmla="*/ 1431069 w 3110997"/>
                <a:gd name="connsiteY15" fmla="*/ 1514 h 330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10997" h="3301428">
                  <a:moveTo>
                    <a:pt x="1431069" y="1514"/>
                  </a:moveTo>
                  <a:cubicBezTo>
                    <a:pt x="1596908" y="-4789"/>
                    <a:pt x="1770176" y="8561"/>
                    <a:pt x="1946520" y="42088"/>
                  </a:cubicBezTo>
                  <a:cubicBezTo>
                    <a:pt x="2134136" y="77759"/>
                    <a:pt x="2274818" y="158432"/>
                    <a:pt x="2402721" y="303594"/>
                  </a:cubicBezTo>
                  <a:cubicBezTo>
                    <a:pt x="2536515" y="455435"/>
                    <a:pt x="2646258" y="666231"/>
                    <a:pt x="2762423" y="889436"/>
                  </a:cubicBezTo>
                  <a:cubicBezTo>
                    <a:pt x="2783822" y="930610"/>
                    <a:pt x="2805992" y="973158"/>
                    <a:pt x="2828518" y="1015773"/>
                  </a:cubicBezTo>
                  <a:cubicBezTo>
                    <a:pt x="3030101" y="1397216"/>
                    <a:pt x="3157590" y="1671880"/>
                    <a:pt x="3094962" y="2001284"/>
                  </a:cubicBezTo>
                  <a:cubicBezTo>
                    <a:pt x="2999536" y="2503193"/>
                    <a:pt x="2719052" y="2818175"/>
                    <a:pt x="2157067" y="3054444"/>
                  </a:cubicBezTo>
                  <a:cubicBezTo>
                    <a:pt x="2083511" y="3085361"/>
                    <a:pt x="2016053" y="3116427"/>
                    <a:pt x="1950853" y="3146478"/>
                  </a:cubicBezTo>
                  <a:cubicBezTo>
                    <a:pt x="1680527" y="3271008"/>
                    <a:pt x="1541221" y="3329055"/>
                    <a:pt x="1329246" y="3288753"/>
                  </a:cubicBezTo>
                  <a:cubicBezTo>
                    <a:pt x="1118766" y="3248736"/>
                    <a:pt x="920572" y="3158068"/>
                    <a:pt x="740145" y="3019378"/>
                  </a:cubicBezTo>
                  <a:cubicBezTo>
                    <a:pt x="563651" y="2883673"/>
                    <a:pt x="411737" y="2708752"/>
                    <a:pt x="288773" y="2499557"/>
                  </a:cubicBezTo>
                  <a:cubicBezTo>
                    <a:pt x="167863" y="2293930"/>
                    <a:pt x="80312" y="2060356"/>
                    <a:pt x="35659" y="1823964"/>
                  </a:cubicBezTo>
                  <a:cubicBezTo>
                    <a:pt x="-10360" y="1581177"/>
                    <a:pt x="-11829" y="1343178"/>
                    <a:pt x="31208" y="1116817"/>
                  </a:cubicBezTo>
                  <a:cubicBezTo>
                    <a:pt x="71795" y="903345"/>
                    <a:pt x="151102" y="714850"/>
                    <a:pt x="266830" y="556451"/>
                  </a:cubicBezTo>
                  <a:cubicBezTo>
                    <a:pt x="375349" y="408016"/>
                    <a:pt x="515707" y="286208"/>
                    <a:pt x="683944" y="194390"/>
                  </a:cubicBezTo>
                  <a:cubicBezTo>
                    <a:pt x="898912" y="77121"/>
                    <a:pt x="1154672" y="12021"/>
                    <a:pt x="1431069" y="151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DFB2FC3-C3AA-44DA-A135-10AFA65B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75604" y="443150"/>
              <a:ext cx="2805016" cy="3049345"/>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DC9006AC-14D0-4A9C-BE11-F61AB5B8D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93466" y="623454"/>
              <a:ext cx="2567901" cy="2687367"/>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pSp>
        <p:nvGrpSpPr>
          <p:cNvPr id="15" name="Group 14">
            <a:extLst>
              <a:ext uri="{FF2B5EF4-FFF2-40B4-BE49-F238E27FC236}">
                <a16:creationId xmlns:a16="http://schemas.microsoft.com/office/drawing/2014/main" id="{97EE97F1-3EFC-4812-BCD8-BAFDC3EE46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1772" y="0"/>
            <a:ext cx="3580076" cy="3029264"/>
            <a:chOff x="8611772" y="0"/>
            <a:chExt cx="3580076" cy="3029264"/>
          </a:xfrm>
        </p:grpSpPr>
        <p:sp>
          <p:nvSpPr>
            <p:cNvPr id="16" name="Freeform: Shape 15">
              <a:extLst>
                <a:ext uri="{FF2B5EF4-FFF2-40B4-BE49-F238E27FC236}">
                  <a16:creationId xmlns:a16="http://schemas.microsoft.com/office/drawing/2014/main" id="{CB02D12A-0B1A-459E-8D70-2772831B92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87256" y="0"/>
              <a:ext cx="3404592" cy="288096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D3DED5B-9FB2-439B-A341-F0AF0B9F3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1772" y="0"/>
              <a:ext cx="3580076" cy="302926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5548DE56-0D2D-41D3-8B56-C6B37908F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20" name="Group 19">
            <a:extLst>
              <a:ext uri="{FF2B5EF4-FFF2-40B4-BE49-F238E27FC236}">
                <a16:creationId xmlns:a16="http://schemas.microsoft.com/office/drawing/2014/main" id="{266F884D-C8C7-413B-842D-2DEA05D32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0493" y="3105611"/>
            <a:ext cx="6141507" cy="3752390"/>
            <a:chOff x="6050493" y="3105611"/>
            <a:chExt cx="6141507" cy="3752390"/>
          </a:xfrm>
        </p:grpSpPr>
        <p:sp>
          <p:nvSpPr>
            <p:cNvPr id="21" name="Freeform: Shape 20">
              <a:extLst>
                <a:ext uri="{FF2B5EF4-FFF2-40B4-BE49-F238E27FC236}">
                  <a16:creationId xmlns:a16="http://schemas.microsoft.com/office/drawing/2014/main" id="{10E28F44-72C3-41C0-9CB9-551957412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32156" y="3297832"/>
              <a:ext cx="5959692" cy="3560169"/>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7D646D3E-3C36-4B70-95F2-A1904224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0493" y="3105611"/>
              <a:ext cx="6141507" cy="3752389"/>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D86D0CCB-AA1C-4777-977E-4DA1C256B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67814" y="3406834"/>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D7EBB13F-09D4-4623-B302-30592A09B42C}"/>
              </a:ext>
            </a:extLst>
          </p:cNvPr>
          <p:cNvSpPr>
            <a:spLocks noGrp="1"/>
          </p:cNvSpPr>
          <p:nvPr>
            <p:ph idx="1"/>
          </p:nvPr>
        </p:nvSpPr>
        <p:spPr>
          <a:xfrm>
            <a:off x="914401" y="2312988"/>
            <a:ext cx="10187708" cy="3651250"/>
          </a:xfrm>
        </p:spPr>
        <p:txBody>
          <a:bodyPr>
            <a:normAutofit/>
          </a:bodyPr>
          <a:lstStyle/>
          <a:p>
            <a:r>
              <a:rPr lang="en-AU" sz="2400" dirty="0"/>
              <a:t>Now that people have social identities for the social groups they  feel they belong to, they start to compare these groups with other outgroups. Social comparison is critical: the ingroup profile is more positive than the outgroup to maintain self esteem.</a:t>
            </a:r>
          </a:p>
        </p:txBody>
      </p:sp>
      <p:pic>
        <p:nvPicPr>
          <p:cNvPr id="4" name="Picture 3">
            <a:extLst>
              <a:ext uri="{FF2B5EF4-FFF2-40B4-BE49-F238E27FC236}">
                <a16:creationId xmlns:a16="http://schemas.microsoft.com/office/drawing/2014/main" id="{EAF2FBBB-588D-472B-9044-67495F677F9A}"/>
              </a:ext>
            </a:extLst>
          </p:cNvPr>
          <p:cNvPicPr>
            <a:picLocks noChangeAspect="1"/>
          </p:cNvPicPr>
          <p:nvPr/>
        </p:nvPicPr>
        <p:blipFill>
          <a:blip r:embed="rId2"/>
          <a:stretch>
            <a:fillRect/>
          </a:stretch>
        </p:blipFill>
        <p:spPr>
          <a:xfrm>
            <a:off x="9405937" y="271621"/>
            <a:ext cx="2524125" cy="1809750"/>
          </a:xfrm>
          <a:prstGeom prst="rect">
            <a:avLst/>
          </a:prstGeom>
        </p:spPr>
      </p:pic>
    </p:spTree>
    <p:extLst>
      <p:ext uri="{BB962C8B-B14F-4D97-AF65-F5344CB8AC3E}">
        <p14:creationId xmlns:p14="http://schemas.microsoft.com/office/powerpoint/2010/main" val="373776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6E24805F-394A-4AAD-AB84-51D73E229618}"/>
              </a:ext>
            </a:extLst>
          </p:cNvPr>
          <p:cNvSpPr>
            <a:spLocks noGrp="1"/>
          </p:cNvSpPr>
          <p:nvPr>
            <p:ph idx="1"/>
          </p:nvPr>
        </p:nvSpPr>
        <p:spPr>
          <a:xfrm>
            <a:off x="563418" y="434109"/>
            <a:ext cx="5726065" cy="5530129"/>
          </a:xfrm>
        </p:spPr>
        <p:txBody>
          <a:bodyPr>
            <a:normAutofit lnSpcReduction="10000"/>
          </a:bodyPr>
          <a:lstStyle/>
          <a:p>
            <a:r>
              <a:rPr lang="en-AU" sz="2400" dirty="0"/>
              <a:t>Comparisons are made when positive aspects are attributed to ingroups and negative aspects are attributed to outgroups internally (dispositional attribution). Negative aspects are attributed to ingroups and positive aspects are attributed to outgroups externally (situational attribution).</a:t>
            </a:r>
          </a:p>
        </p:txBody>
      </p:sp>
      <p:pic>
        <p:nvPicPr>
          <p:cNvPr id="5" name="Picture 4">
            <a:extLst>
              <a:ext uri="{FF2B5EF4-FFF2-40B4-BE49-F238E27FC236}">
                <a16:creationId xmlns:a16="http://schemas.microsoft.com/office/drawing/2014/main" id="{BD1CF729-5E15-44D5-B5CD-AA0173082823}"/>
              </a:ext>
            </a:extLst>
          </p:cNvPr>
          <p:cNvPicPr>
            <a:picLocks noChangeAspect="1"/>
          </p:cNvPicPr>
          <p:nvPr/>
        </p:nvPicPr>
        <p:blipFill>
          <a:blip r:embed="rId2"/>
          <a:stretch>
            <a:fillRect/>
          </a:stretch>
        </p:blipFill>
        <p:spPr>
          <a:xfrm>
            <a:off x="8237967" y="2427793"/>
            <a:ext cx="2988679" cy="2002414"/>
          </a:xfrm>
          <a:prstGeom prst="rect">
            <a:avLst/>
          </a:prstGeom>
        </p:spPr>
      </p:pic>
    </p:spTree>
    <p:extLst>
      <p:ext uri="{BB962C8B-B14F-4D97-AF65-F5344CB8AC3E}">
        <p14:creationId xmlns:p14="http://schemas.microsoft.com/office/powerpoint/2010/main" val="36579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65503-85D5-4FFD-8E89-D7A1C2358D10}"/>
              </a:ext>
            </a:extLst>
          </p:cNvPr>
          <p:cNvPicPr>
            <a:picLocks noChangeAspect="1"/>
          </p:cNvPicPr>
          <p:nvPr/>
        </p:nvPicPr>
        <p:blipFill>
          <a:blip r:embed="rId2"/>
          <a:stretch>
            <a:fillRect/>
          </a:stretch>
        </p:blipFill>
        <p:spPr>
          <a:xfrm>
            <a:off x="5419213" y="1464066"/>
            <a:ext cx="6653002" cy="4951714"/>
          </a:xfrm>
          <a:prstGeom prst="rect">
            <a:avLst/>
          </a:prstGeom>
        </p:spPr>
      </p:pic>
      <p:sp>
        <p:nvSpPr>
          <p:cNvPr id="2" name="Title 1">
            <a:extLst>
              <a:ext uri="{FF2B5EF4-FFF2-40B4-BE49-F238E27FC236}">
                <a16:creationId xmlns:a16="http://schemas.microsoft.com/office/drawing/2014/main" id="{96951C3E-E7EA-3055-64DC-7D3889AAD058}"/>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C64EE9D3-0909-7FAA-8701-0C554D09BB96}"/>
              </a:ext>
            </a:extLst>
          </p:cNvPr>
          <p:cNvSpPr>
            <a:spLocks noGrp="1"/>
          </p:cNvSpPr>
          <p:nvPr>
            <p:ph idx="1"/>
          </p:nvPr>
        </p:nvSpPr>
        <p:spPr>
          <a:xfrm>
            <a:off x="1920240" y="2312276"/>
            <a:ext cx="9572677" cy="4103504"/>
          </a:xfrm>
        </p:spPr>
        <p:txBody>
          <a:bodyPr>
            <a:normAutofit/>
          </a:bodyPr>
          <a:lstStyle/>
          <a:p>
            <a:pPr marL="342900" indent="-342900">
              <a:buFont typeface="+mj-lt"/>
              <a:buAutoNum type="arabicPeriod"/>
            </a:pPr>
            <a:r>
              <a:rPr lang="en-AU" dirty="0"/>
              <a:t>Copy and fill in the blanks:</a:t>
            </a:r>
          </a:p>
        </p:txBody>
      </p:sp>
      <p:sp>
        <p:nvSpPr>
          <p:cNvPr id="5" name="Rectangle 4">
            <a:extLst>
              <a:ext uri="{FF2B5EF4-FFF2-40B4-BE49-F238E27FC236}">
                <a16:creationId xmlns:a16="http://schemas.microsoft.com/office/drawing/2014/main" id="{369A0CA8-9056-404F-88DD-25261F045397}"/>
              </a:ext>
            </a:extLst>
          </p:cNvPr>
          <p:cNvSpPr/>
          <p:nvPr/>
        </p:nvSpPr>
        <p:spPr>
          <a:xfrm>
            <a:off x="6022109" y="2521527"/>
            <a:ext cx="1911927" cy="907473"/>
          </a:xfrm>
          <a:prstGeom prst="rect">
            <a:avLst/>
          </a:prstGeom>
          <a:solidFill>
            <a:srgbClr val="FFFB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8503DC-B4A1-4448-BBEF-73714869B44E}"/>
              </a:ext>
            </a:extLst>
          </p:cNvPr>
          <p:cNvPicPr>
            <a:picLocks noChangeAspect="1"/>
          </p:cNvPicPr>
          <p:nvPr/>
        </p:nvPicPr>
        <p:blipFill>
          <a:blip r:embed="rId3"/>
          <a:stretch>
            <a:fillRect/>
          </a:stretch>
        </p:blipFill>
        <p:spPr>
          <a:xfrm>
            <a:off x="9402744" y="2508424"/>
            <a:ext cx="2030265" cy="850465"/>
          </a:xfrm>
          <a:prstGeom prst="rect">
            <a:avLst/>
          </a:prstGeom>
        </p:spPr>
      </p:pic>
      <p:pic>
        <p:nvPicPr>
          <p:cNvPr id="7" name="Picture 6">
            <a:extLst>
              <a:ext uri="{FF2B5EF4-FFF2-40B4-BE49-F238E27FC236}">
                <a16:creationId xmlns:a16="http://schemas.microsoft.com/office/drawing/2014/main" id="{817DF3FD-0845-4AB4-85D8-C8FA774C23AE}"/>
              </a:ext>
            </a:extLst>
          </p:cNvPr>
          <p:cNvPicPr>
            <a:picLocks noChangeAspect="1"/>
          </p:cNvPicPr>
          <p:nvPr/>
        </p:nvPicPr>
        <p:blipFill>
          <a:blip r:embed="rId3"/>
          <a:stretch>
            <a:fillRect/>
          </a:stretch>
        </p:blipFill>
        <p:spPr>
          <a:xfrm>
            <a:off x="10754686" y="3883676"/>
            <a:ext cx="1195347" cy="1040662"/>
          </a:xfrm>
          <a:prstGeom prst="rect">
            <a:avLst/>
          </a:prstGeom>
        </p:spPr>
      </p:pic>
      <p:pic>
        <p:nvPicPr>
          <p:cNvPr id="8" name="Picture 7">
            <a:extLst>
              <a:ext uri="{FF2B5EF4-FFF2-40B4-BE49-F238E27FC236}">
                <a16:creationId xmlns:a16="http://schemas.microsoft.com/office/drawing/2014/main" id="{E1740FC8-3865-4D71-B334-8742CA5BDD72}"/>
              </a:ext>
            </a:extLst>
          </p:cNvPr>
          <p:cNvPicPr>
            <a:picLocks noChangeAspect="1"/>
          </p:cNvPicPr>
          <p:nvPr/>
        </p:nvPicPr>
        <p:blipFill>
          <a:blip r:embed="rId3"/>
          <a:stretch>
            <a:fillRect/>
          </a:stretch>
        </p:blipFill>
        <p:spPr>
          <a:xfrm>
            <a:off x="7403963" y="5532054"/>
            <a:ext cx="1911927" cy="810024"/>
          </a:xfrm>
          <a:prstGeom prst="rect">
            <a:avLst/>
          </a:prstGeom>
        </p:spPr>
      </p:pic>
    </p:spTree>
    <p:extLst>
      <p:ext uri="{BB962C8B-B14F-4D97-AF65-F5344CB8AC3E}">
        <p14:creationId xmlns:p14="http://schemas.microsoft.com/office/powerpoint/2010/main" val="4417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65DC69F3-9FF1-4825-8553-249B62C8CF2D}"/>
              </a:ext>
            </a:extLst>
          </p:cNvPr>
          <p:cNvSpPr>
            <a:spLocks noGrp="1"/>
          </p:cNvSpPr>
          <p:nvPr>
            <p:ph idx="1"/>
          </p:nvPr>
        </p:nvSpPr>
        <p:spPr>
          <a:xfrm>
            <a:off x="1920875" y="2107096"/>
            <a:ext cx="8391967" cy="2846567"/>
          </a:xfrm>
        </p:spPr>
        <p:txBody>
          <a:bodyPr>
            <a:normAutofit/>
          </a:bodyPr>
          <a:lstStyle/>
          <a:p>
            <a:r>
              <a:rPr lang="en-AU" sz="2400" dirty="0"/>
              <a:t>Social comparison leads to intergroup conflict.</a:t>
            </a:r>
          </a:p>
        </p:txBody>
      </p:sp>
      <p:pic>
        <p:nvPicPr>
          <p:cNvPr id="4" name="Picture 3">
            <a:extLst>
              <a:ext uri="{FF2B5EF4-FFF2-40B4-BE49-F238E27FC236}">
                <a16:creationId xmlns:a16="http://schemas.microsoft.com/office/drawing/2014/main" id="{D54E021D-192F-4752-A1B0-958D3DAA0540}"/>
              </a:ext>
            </a:extLst>
          </p:cNvPr>
          <p:cNvPicPr>
            <a:picLocks noChangeAspect="1"/>
          </p:cNvPicPr>
          <p:nvPr/>
        </p:nvPicPr>
        <p:blipFill>
          <a:blip r:embed="rId2"/>
          <a:stretch>
            <a:fillRect/>
          </a:stretch>
        </p:blipFill>
        <p:spPr>
          <a:xfrm>
            <a:off x="2512587" y="2966874"/>
            <a:ext cx="7620000" cy="2105025"/>
          </a:xfrm>
          <a:prstGeom prst="rect">
            <a:avLst/>
          </a:prstGeom>
        </p:spPr>
      </p:pic>
    </p:spTree>
    <p:extLst>
      <p:ext uri="{BB962C8B-B14F-4D97-AF65-F5344CB8AC3E}">
        <p14:creationId xmlns:p14="http://schemas.microsoft.com/office/powerpoint/2010/main" val="3508838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30B2CF-6D84-476E-B803-91AA1ED925FB}"/>
              </a:ext>
            </a:extLst>
          </p:cNvPr>
          <p:cNvSpPr>
            <a:spLocks noGrp="1"/>
          </p:cNvSpPr>
          <p:nvPr>
            <p:ph type="body" idx="1"/>
          </p:nvPr>
        </p:nvSpPr>
        <p:spPr/>
        <p:txBody>
          <a:bodyPr>
            <a:normAutofit/>
          </a:bodyPr>
          <a:lstStyle/>
          <a:p>
            <a:r>
              <a:rPr lang="en-AU" sz="2000" dirty="0"/>
              <a:t>Strengths</a:t>
            </a:r>
          </a:p>
        </p:txBody>
      </p:sp>
      <p:sp>
        <p:nvSpPr>
          <p:cNvPr id="6" name="Content Placeholder 5">
            <a:extLst>
              <a:ext uri="{FF2B5EF4-FFF2-40B4-BE49-F238E27FC236}">
                <a16:creationId xmlns:a16="http://schemas.microsoft.com/office/drawing/2014/main" id="{BB813127-5130-4028-BC93-ED5AB542FD90}"/>
              </a:ext>
            </a:extLst>
          </p:cNvPr>
          <p:cNvSpPr>
            <a:spLocks noGrp="1"/>
          </p:cNvSpPr>
          <p:nvPr>
            <p:ph sz="half" idx="2"/>
          </p:nvPr>
        </p:nvSpPr>
        <p:spPr>
          <a:xfrm>
            <a:off x="939567" y="3316639"/>
            <a:ext cx="5141194" cy="3285497"/>
          </a:xfrm>
        </p:spPr>
        <p:txBody>
          <a:bodyPr>
            <a:normAutofit fontScale="92500"/>
          </a:bodyPr>
          <a:lstStyle/>
          <a:p>
            <a:r>
              <a:rPr lang="en-AU" sz="2400" dirty="0"/>
              <a:t>Explains why people feel more empathy toward people who they feel are similar to them.</a:t>
            </a:r>
          </a:p>
          <a:p>
            <a:r>
              <a:rPr lang="en-AU" sz="2400" dirty="0"/>
              <a:t>Explains bias towards ingroups and against outgroups that often lead to conflict.</a:t>
            </a:r>
          </a:p>
        </p:txBody>
      </p:sp>
      <p:sp>
        <p:nvSpPr>
          <p:cNvPr id="7" name="Text Placeholder 6">
            <a:extLst>
              <a:ext uri="{FF2B5EF4-FFF2-40B4-BE49-F238E27FC236}">
                <a16:creationId xmlns:a16="http://schemas.microsoft.com/office/drawing/2014/main" id="{A75F6CAB-1CF2-489F-AD81-6CCF54AB82C9}"/>
              </a:ext>
            </a:extLst>
          </p:cNvPr>
          <p:cNvSpPr>
            <a:spLocks noGrp="1"/>
          </p:cNvSpPr>
          <p:nvPr>
            <p:ph type="body" sz="quarter" idx="3"/>
          </p:nvPr>
        </p:nvSpPr>
        <p:spPr/>
        <p:txBody>
          <a:bodyPr>
            <a:normAutofit/>
          </a:bodyPr>
          <a:lstStyle/>
          <a:p>
            <a:r>
              <a:rPr lang="en-AU" sz="2000" dirty="0"/>
              <a:t>Limitations</a:t>
            </a:r>
          </a:p>
        </p:txBody>
      </p:sp>
      <p:sp>
        <p:nvSpPr>
          <p:cNvPr id="8" name="Content Placeholder 7">
            <a:extLst>
              <a:ext uri="{FF2B5EF4-FFF2-40B4-BE49-F238E27FC236}">
                <a16:creationId xmlns:a16="http://schemas.microsoft.com/office/drawing/2014/main" id="{9946C5FB-98D5-46BF-8AEE-C3572807556E}"/>
              </a:ext>
            </a:extLst>
          </p:cNvPr>
          <p:cNvSpPr>
            <a:spLocks noGrp="1"/>
          </p:cNvSpPr>
          <p:nvPr>
            <p:ph sz="quarter" idx="4"/>
          </p:nvPr>
        </p:nvSpPr>
        <p:spPr>
          <a:xfrm>
            <a:off x="6530290" y="3316639"/>
            <a:ext cx="5507912" cy="3285497"/>
          </a:xfrm>
        </p:spPr>
        <p:txBody>
          <a:bodyPr>
            <a:normAutofit fontScale="92500" lnSpcReduction="20000"/>
          </a:bodyPr>
          <a:lstStyle/>
          <a:p>
            <a:r>
              <a:rPr lang="en-AU" sz="2400" dirty="0"/>
              <a:t>Claims that comparable groups are likely to experience conflict, but often cooperation is seen instead.</a:t>
            </a:r>
          </a:p>
          <a:p>
            <a:r>
              <a:rPr lang="en-AU" sz="2400" dirty="0"/>
              <a:t>Does not address intergroup conflict based on competition for resources.</a:t>
            </a:r>
          </a:p>
        </p:txBody>
      </p:sp>
      <p:sp>
        <p:nvSpPr>
          <p:cNvPr id="4" name="Title 3">
            <a:extLst>
              <a:ext uri="{FF2B5EF4-FFF2-40B4-BE49-F238E27FC236}">
                <a16:creationId xmlns:a16="http://schemas.microsoft.com/office/drawing/2014/main" id="{0A81F664-CD71-4BC7-89B3-32B100D1D638}"/>
              </a:ext>
            </a:extLst>
          </p:cNvPr>
          <p:cNvSpPr>
            <a:spLocks noGrp="1"/>
          </p:cNvSpPr>
          <p:nvPr>
            <p:ph type="title"/>
          </p:nvPr>
        </p:nvSpPr>
        <p:spPr/>
        <p:txBody>
          <a:bodyPr/>
          <a:lstStyle/>
          <a:p>
            <a:r>
              <a:rPr lang="en-AU" dirty="0"/>
              <a:t>Strengths and limitations of SIT</a:t>
            </a:r>
          </a:p>
        </p:txBody>
      </p:sp>
    </p:spTree>
    <p:extLst>
      <p:ext uri="{BB962C8B-B14F-4D97-AF65-F5344CB8AC3E}">
        <p14:creationId xmlns:p14="http://schemas.microsoft.com/office/powerpoint/2010/main" val="307947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2E28-5851-0929-034B-478D3316FE4E}"/>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95B455A7-0CA8-ED3E-58AC-D8148B4E44B5}"/>
              </a:ext>
            </a:extLst>
          </p:cNvPr>
          <p:cNvSpPr>
            <a:spLocks noGrp="1"/>
          </p:cNvSpPr>
          <p:nvPr>
            <p:ph idx="1"/>
          </p:nvPr>
        </p:nvSpPr>
        <p:spPr>
          <a:xfrm>
            <a:off x="1920240" y="2312275"/>
            <a:ext cx="9480399" cy="4222749"/>
          </a:xfrm>
        </p:spPr>
        <p:txBody>
          <a:bodyPr>
            <a:normAutofit/>
          </a:bodyPr>
          <a:lstStyle/>
          <a:p>
            <a:r>
              <a:rPr lang="en-AU" sz="2400" dirty="0"/>
              <a:t>Summarise Social Identity Theory</a:t>
            </a:r>
          </a:p>
          <a:p>
            <a:r>
              <a:rPr lang="en-AU" sz="2400" dirty="0"/>
              <a:t>List positive and negative effects or examples of SIT</a:t>
            </a:r>
          </a:p>
          <a:p>
            <a:r>
              <a:rPr lang="en-AU" sz="2400" dirty="0"/>
              <a:t>Define social categorisation</a:t>
            </a:r>
          </a:p>
          <a:p>
            <a:r>
              <a:rPr lang="en-AU" sz="2400" dirty="0"/>
              <a:t>Define ingroup and outgroup</a:t>
            </a:r>
          </a:p>
        </p:txBody>
      </p:sp>
    </p:spTree>
    <p:extLst>
      <p:ext uri="{BB962C8B-B14F-4D97-AF65-F5344CB8AC3E}">
        <p14:creationId xmlns:p14="http://schemas.microsoft.com/office/powerpoint/2010/main" val="10372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9AF1-F4B5-7070-9571-2B380282E4E6}"/>
              </a:ext>
            </a:extLst>
          </p:cNvPr>
          <p:cNvSpPr>
            <a:spLocks noGrp="1"/>
          </p:cNvSpPr>
          <p:nvPr>
            <p:ph type="title"/>
          </p:nvPr>
        </p:nvSpPr>
        <p:spPr/>
        <p:txBody>
          <a:bodyPr/>
          <a:lstStyle/>
          <a:p>
            <a:r>
              <a:rPr lang="en-AU" dirty="0"/>
              <a:t>True or false?</a:t>
            </a:r>
          </a:p>
        </p:txBody>
      </p:sp>
      <p:sp>
        <p:nvSpPr>
          <p:cNvPr id="3" name="Content Placeholder 2">
            <a:extLst>
              <a:ext uri="{FF2B5EF4-FFF2-40B4-BE49-F238E27FC236}">
                <a16:creationId xmlns:a16="http://schemas.microsoft.com/office/drawing/2014/main" id="{F54D5CBE-0B51-49B7-383E-D671C1568ED6}"/>
              </a:ext>
            </a:extLst>
          </p:cNvPr>
          <p:cNvSpPr>
            <a:spLocks noGrp="1"/>
          </p:cNvSpPr>
          <p:nvPr>
            <p:ph idx="1"/>
          </p:nvPr>
        </p:nvSpPr>
        <p:spPr>
          <a:xfrm>
            <a:off x="886408" y="2312276"/>
            <a:ext cx="10664890" cy="4359112"/>
          </a:xfrm>
        </p:spPr>
        <p:txBody>
          <a:bodyPr/>
          <a:lstStyle/>
          <a:p>
            <a:pPr marL="342900" indent="-342900">
              <a:buAutoNum type="arabicPeriod"/>
            </a:pPr>
            <a:r>
              <a:rPr lang="en-AU" dirty="0"/>
              <a:t>Soma contain the nucleus of the neuron.</a:t>
            </a:r>
          </a:p>
          <a:p>
            <a:pPr marL="342900" indent="-342900">
              <a:buAutoNum type="arabicPeriod"/>
            </a:pPr>
            <a:r>
              <a:rPr lang="en-AU" dirty="0"/>
              <a:t>Interneurons make up the PNS.</a:t>
            </a:r>
          </a:p>
          <a:p>
            <a:pPr marL="342900" indent="-342900">
              <a:buAutoNum type="arabicPeriod"/>
            </a:pPr>
            <a:r>
              <a:rPr lang="en-AU" dirty="0"/>
              <a:t>Impulses move from dendrites to axon terminals.</a:t>
            </a:r>
          </a:p>
          <a:p>
            <a:pPr marL="342900" indent="-342900">
              <a:buAutoNum type="arabicPeriod"/>
            </a:pPr>
            <a:r>
              <a:rPr lang="en-AU" dirty="0"/>
              <a:t>Nerves touch each other.</a:t>
            </a:r>
          </a:p>
          <a:p>
            <a:pPr marL="342900" indent="-342900">
              <a:buAutoNum type="arabicPeriod"/>
            </a:pPr>
            <a:r>
              <a:rPr lang="en-AU" dirty="0"/>
              <a:t>Nerve transmissions are chemical and synapse transmissions are electrical.</a:t>
            </a:r>
          </a:p>
          <a:p>
            <a:pPr marL="342900" indent="-342900">
              <a:buAutoNum type="arabicPeriod"/>
            </a:pPr>
            <a:r>
              <a:rPr lang="en-AU" dirty="0"/>
              <a:t>The myelin sheath slows down nerve transmission.</a:t>
            </a:r>
          </a:p>
          <a:p>
            <a:pPr marL="342900" indent="-342900">
              <a:buAutoNum type="arabicPeriod"/>
            </a:pPr>
            <a:r>
              <a:rPr lang="en-AU" dirty="0"/>
              <a:t>Each neuron contains up to 10 axon terminals.</a:t>
            </a:r>
          </a:p>
          <a:p>
            <a:pPr marL="342900" indent="-342900">
              <a:buAutoNum type="arabicPeriod"/>
            </a:pPr>
            <a:r>
              <a:rPr lang="en-AU" dirty="0"/>
              <a:t>Interneurons are also called unipolar neurons.</a:t>
            </a:r>
          </a:p>
          <a:p>
            <a:pPr marL="342900" indent="-342900">
              <a:buAutoNum type="arabicPeriod"/>
            </a:pPr>
            <a:endParaRPr lang="en-AU" dirty="0"/>
          </a:p>
        </p:txBody>
      </p:sp>
    </p:spTree>
    <p:extLst>
      <p:ext uri="{BB962C8B-B14F-4D97-AF65-F5344CB8AC3E}">
        <p14:creationId xmlns:p14="http://schemas.microsoft.com/office/powerpoint/2010/main" val="236784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6E5-E6B8-6EE9-17FE-3F04CFB6F324}"/>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A831E807-F25D-2799-333F-FBA3028B9F81}"/>
              </a:ext>
            </a:extLst>
          </p:cNvPr>
          <p:cNvSpPr>
            <a:spLocks noGrp="1"/>
          </p:cNvSpPr>
          <p:nvPr>
            <p:ph idx="1"/>
          </p:nvPr>
        </p:nvSpPr>
        <p:spPr>
          <a:xfrm>
            <a:off x="904876" y="2312276"/>
            <a:ext cx="9785936" cy="3651504"/>
          </a:xfrm>
        </p:spPr>
        <p:txBody>
          <a:bodyPr/>
          <a:lstStyle/>
          <a:p>
            <a:r>
              <a:rPr lang="en-AU" dirty="0"/>
              <a:t> </a:t>
            </a:r>
          </a:p>
        </p:txBody>
      </p:sp>
      <p:pic>
        <p:nvPicPr>
          <p:cNvPr id="5" name="Picture 4">
            <a:extLst>
              <a:ext uri="{FF2B5EF4-FFF2-40B4-BE49-F238E27FC236}">
                <a16:creationId xmlns:a16="http://schemas.microsoft.com/office/drawing/2014/main" id="{2F915726-FFE8-D41D-3B11-991BD9688B3C}"/>
              </a:ext>
            </a:extLst>
          </p:cNvPr>
          <p:cNvPicPr>
            <a:picLocks noChangeAspect="1"/>
          </p:cNvPicPr>
          <p:nvPr/>
        </p:nvPicPr>
        <p:blipFill>
          <a:blip r:embed="rId2"/>
          <a:stretch>
            <a:fillRect/>
          </a:stretch>
        </p:blipFill>
        <p:spPr>
          <a:xfrm>
            <a:off x="1306560" y="2176780"/>
            <a:ext cx="10611520" cy="3922495"/>
          </a:xfrm>
          <a:prstGeom prst="rect">
            <a:avLst/>
          </a:prstGeom>
        </p:spPr>
      </p:pic>
    </p:spTree>
    <p:extLst>
      <p:ext uri="{BB962C8B-B14F-4D97-AF65-F5344CB8AC3E}">
        <p14:creationId xmlns:p14="http://schemas.microsoft.com/office/powerpoint/2010/main" val="2996274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A36A-499E-499D-8AE6-5DE1069A2645}"/>
              </a:ext>
            </a:extLst>
          </p:cNvPr>
          <p:cNvSpPr>
            <a:spLocks noGrp="1"/>
          </p:cNvSpPr>
          <p:nvPr>
            <p:ph type="title"/>
          </p:nvPr>
        </p:nvSpPr>
        <p:spPr/>
        <p:txBody>
          <a:bodyPr/>
          <a:lstStyle/>
          <a:p>
            <a:r>
              <a:rPr lang="en-AU" dirty="0"/>
              <a:t>Review</a:t>
            </a:r>
          </a:p>
        </p:txBody>
      </p:sp>
      <p:sp>
        <p:nvSpPr>
          <p:cNvPr id="3" name="Content Placeholder 2">
            <a:extLst>
              <a:ext uri="{FF2B5EF4-FFF2-40B4-BE49-F238E27FC236}">
                <a16:creationId xmlns:a16="http://schemas.microsoft.com/office/drawing/2014/main" id="{94CFACED-7150-40BC-A261-32407172363C}"/>
              </a:ext>
            </a:extLst>
          </p:cNvPr>
          <p:cNvSpPr>
            <a:spLocks noGrp="1"/>
          </p:cNvSpPr>
          <p:nvPr>
            <p:ph idx="1"/>
          </p:nvPr>
        </p:nvSpPr>
        <p:spPr/>
        <p:txBody>
          <a:bodyPr/>
          <a:lstStyle/>
          <a:p>
            <a:r>
              <a:rPr lang="en-AU" dirty="0"/>
              <a:t>Name three newborn reflexes</a:t>
            </a:r>
          </a:p>
        </p:txBody>
      </p:sp>
      <p:pic>
        <p:nvPicPr>
          <p:cNvPr id="4" name="Picture 3">
            <a:extLst>
              <a:ext uri="{FF2B5EF4-FFF2-40B4-BE49-F238E27FC236}">
                <a16:creationId xmlns:a16="http://schemas.microsoft.com/office/drawing/2014/main" id="{4A29293B-EC5A-4824-ACBC-AF783174C68B}"/>
              </a:ext>
            </a:extLst>
          </p:cNvPr>
          <p:cNvPicPr>
            <a:picLocks noChangeAspect="1"/>
          </p:cNvPicPr>
          <p:nvPr/>
        </p:nvPicPr>
        <p:blipFill>
          <a:blip r:embed="rId2"/>
          <a:stretch>
            <a:fillRect/>
          </a:stretch>
        </p:blipFill>
        <p:spPr>
          <a:xfrm>
            <a:off x="6095999" y="251556"/>
            <a:ext cx="5153891" cy="6409478"/>
          </a:xfrm>
          <a:prstGeom prst="rect">
            <a:avLst/>
          </a:prstGeom>
        </p:spPr>
      </p:pic>
    </p:spTree>
    <p:extLst>
      <p:ext uri="{BB962C8B-B14F-4D97-AF65-F5344CB8AC3E}">
        <p14:creationId xmlns:p14="http://schemas.microsoft.com/office/powerpoint/2010/main" val="29815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828-671B-4397-BBAD-19A223F404D1}"/>
              </a:ext>
            </a:extLst>
          </p:cNvPr>
          <p:cNvSpPr>
            <a:spLocks noGrp="1"/>
          </p:cNvSpPr>
          <p:nvPr>
            <p:ph type="title"/>
          </p:nvPr>
        </p:nvSpPr>
        <p:spPr/>
        <p:txBody>
          <a:bodyPr/>
          <a:lstStyle/>
          <a:p>
            <a:r>
              <a:rPr lang="en-US" dirty="0"/>
              <a:t>Learning Intentions</a:t>
            </a:r>
            <a:endParaRPr lang="en-AU" dirty="0"/>
          </a:p>
        </p:txBody>
      </p:sp>
      <p:sp>
        <p:nvSpPr>
          <p:cNvPr id="3" name="Content Placeholder 2">
            <a:extLst>
              <a:ext uri="{FF2B5EF4-FFF2-40B4-BE49-F238E27FC236}">
                <a16:creationId xmlns:a16="http://schemas.microsoft.com/office/drawing/2014/main" id="{D4B5797E-7C00-9725-D53D-F1933542260E}"/>
              </a:ext>
            </a:extLst>
          </p:cNvPr>
          <p:cNvSpPr>
            <a:spLocks noGrp="1"/>
          </p:cNvSpPr>
          <p:nvPr>
            <p:ph idx="1"/>
          </p:nvPr>
        </p:nvSpPr>
        <p:spPr>
          <a:xfrm>
            <a:off x="1920240" y="2312275"/>
            <a:ext cx="9966960" cy="4424427"/>
          </a:xfrm>
        </p:spPr>
        <p:txBody>
          <a:bodyPr>
            <a:normAutofit/>
          </a:bodyPr>
          <a:lstStyle/>
          <a:p>
            <a:pPr marL="228600">
              <a:lnSpc>
                <a:spcPct val="115000"/>
              </a:lnSpc>
              <a:spcAft>
                <a:spcPts val="600"/>
              </a:spcAft>
              <a:tabLst>
                <a:tab pos="228600" algn="l"/>
              </a:tabLst>
            </a:pPr>
            <a:r>
              <a:rPr lang="en-AU" sz="2400" dirty="0">
                <a:effectLst/>
                <a:latin typeface="Calibri" panose="020F0502020204030204" pitchFamily="34" charset="0"/>
                <a:ea typeface="Yu Mincho" panose="02020400000000000000" pitchFamily="18" charset="-128"/>
                <a:cs typeface="Times New Roman" panose="02020603050405020304" pitchFamily="18" charset="0"/>
              </a:rPr>
              <a:t>social</a:t>
            </a:r>
            <a:r>
              <a:rPr lang="en-AU" sz="2400" spc="-10"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identity</a:t>
            </a:r>
            <a:r>
              <a:rPr lang="en-AU" sz="2400" spc="-10"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theory</a:t>
            </a:r>
            <a:r>
              <a:rPr lang="en-AU" sz="2400" spc="-10"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a:t>
            </a:r>
            <a:r>
              <a:rPr lang="en-AU" sz="2400" spc="-15"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Tajfel</a:t>
            </a:r>
            <a:r>
              <a:rPr lang="en-AU" sz="2400" spc="-5"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and</a:t>
            </a:r>
            <a:r>
              <a:rPr lang="en-AU" sz="2400" spc="-10"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Turner</a:t>
            </a:r>
            <a:r>
              <a:rPr lang="en-AU" sz="2400" spc="-15" dirty="0">
                <a:effectLst/>
                <a:latin typeface="Calibri" panose="020F0502020204030204" pitchFamily="34" charset="0"/>
                <a:ea typeface="Yu Mincho" panose="02020400000000000000" pitchFamily="18" charset="-128"/>
                <a:cs typeface="Times New Roman" panose="02020603050405020304" pitchFamily="18" charset="0"/>
              </a:rPr>
              <a:t> </a:t>
            </a:r>
            <a:r>
              <a:rPr lang="en-AU" sz="2400" dirty="0">
                <a:effectLst/>
                <a:latin typeface="Calibri" panose="020F0502020204030204" pitchFamily="34" charset="0"/>
                <a:ea typeface="Yu Mincho" panose="02020400000000000000" pitchFamily="18" charset="-128"/>
                <a:cs typeface="Times New Roman" panose="02020603050405020304" pitchFamily="18" charset="0"/>
              </a:rPr>
              <a:t>(1979)</a:t>
            </a:r>
          </a:p>
          <a:p>
            <a:pPr marL="514350" indent="-285750">
              <a:lnSpc>
                <a:spcPct val="115000"/>
              </a:lnSpc>
              <a:spcAft>
                <a:spcPts val="600"/>
              </a:spcAft>
              <a:buFont typeface="Arial" panose="020B0604020202020204" pitchFamily="34" charset="0"/>
              <a:buChar char="•"/>
              <a:tabLst>
                <a:tab pos="228600" algn="l"/>
              </a:tabLst>
            </a:pPr>
            <a:r>
              <a:rPr lang="en-AU" sz="2400" dirty="0">
                <a:effectLst/>
                <a:latin typeface="Calibri" panose="020F0502020204030204" pitchFamily="34" charset="0"/>
                <a:ea typeface="Calibri" panose="020F0502020204030204" pitchFamily="34" charset="0"/>
                <a:cs typeface="Times New Roman" panose="02020603050405020304" pitchFamily="18" charset="0"/>
              </a:rPr>
              <a:t>social</a:t>
            </a:r>
            <a:r>
              <a:rPr lang="en-AU" sz="2400" spc="-30" dirty="0">
                <a:effectLst/>
                <a:latin typeface="Calibri" panose="020F0502020204030204" pitchFamily="34" charset="0"/>
                <a:ea typeface="Calibri" panose="020F0502020204030204" pitchFamily="34" charset="0"/>
                <a:cs typeface="Times New Roman" panose="02020603050405020304" pitchFamily="18" charset="0"/>
              </a:rPr>
              <a:t> </a:t>
            </a:r>
            <a:r>
              <a:rPr lang="en-AU" sz="2400" dirty="0">
                <a:effectLst/>
                <a:latin typeface="Calibri" panose="020F0502020204030204" pitchFamily="34" charset="0"/>
                <a:ea typeface="Calibri" panose="020F0502020204030204" pitchFamily="34" charset="0"/>
                <a:cs typeface="Times New Roman" panose="02020603050405020304" pitchFamily="18" charset="0"/>
              </a:rPr>
              <a:t>categorisation,</a:t>
            </a:r>
            <a:r>
              <a:rPr lang="en-AU" sz="2400" spc="-15" dirty="0">
                <a:effectLst/>
                <a:latin typeface="Calibri" panose="020F0502020204030204" pitchFamily="34" charset="0"/>
                <a:ea typeface="Calibri" panose="020F0502020204030204" pitchFamily="34" charset="0"/>
                <a:cs typeface="Times New Roman" panose="02020603050405020304" pitchFamily="18" charset="0"/>
              </a:rPr>
              <a:t> </a:t>
            </a:r>
            <a:r>
              <a:rPr lang="en-AU" sz="2400" dirty="0">
                <a:effectLst/>
                <a:latin typeface="Calibri" panose="020F0502020204030204" pitchFamily="34" charset="0"/>
                <a:ea typeface="Calibri" panose="020F0502020204030204" pitchFamily="34" charset="0"/>
                <a:cs typeface="Times New Roman" panose="02020603050405020304" pitchFamily="18" charset="0"/>
              </a:rPr>
              <a:t>social</a:t>
            </a:r>
            <a:r>
              <a:rPr lang="en-AU" sz="2400" spc="-30" dirty="0">
                <a:effectLst/>
                <a:latin typeface="Calibri" panose="020F0502020204030204" pitchFamily="34" charset="0"/>
                <a:ea typeface="Calibri" panose="020F0502020204030204" pitchFamily="34" charset="0"/>
                <a:cs typeface="Times New Roman" panose="02020603050405020304" pitchFamily="18" charset="0"/>
              </a:rPr>
              <a:t> </a:t>
            </a:r>
            <a:r>
              <a:rPr lang="en-AU" sz="2400" dirty="0">
                <a:effectLst/>
                <a:latin typeface="Calibri" panose="020F0502020204030204" pitchFamily="34" charset="0"/>
                <a:ea typeface="Calibri" panose="020F0502020204030204" pitchFamily="34" charset="0"/>
                <a:cs typeface="Times New Roman" panose="02020603050405020304" pitchFamily="18" charset="0"/>
              </a:rPr>
              <a:t>identification,</a:t>
            </a:r>
            <a:r>
              <a:rPr lang="en-AU" sz="2400" spc="-15" dirty="0">
                <a:effectLst/>
                <a:latin typeface="Calibri" panose="020F0502020204030204" pitchFamily="34" charset="0"/>
                <a:ea typeface="Calibri" panose="020F0502020204030204" pitchFamily="34" charset="0"/>
                <a:cs typeface="Times New Roman" panose="02020603050405020304" pitchFamily="18" charset="0"/>
              </a:rPr>
              <a:t> </a:t>
            </a:r>
            <a:r>
              <a:rPr lang="en-AU" sz="2400" dirty="0">
                <a:effectLst/>
                <a:latin typeface="Calibri" panose="020F0502020204030204" pitchFamily="34" charset="0"/>
                <a:ea typeface="Calibri" panose="020F0502020204030204" pitchFamily="34" charset="0"/>
                <a:cs typeface="Times New Roman" panose="02020603050405020304" pitchFamily="18" charset="0"/>
              </a:rPr>
              <a:t>social</a:t>
            </a:r>
            <a:r>
              <a:rPr lang="en-AU" sz="2400" spc="-30" dirty="0">
                <a:effectLst/>
                <a:latin typeface="Calibri" panose="020F0502020204030204" pitchFamily="34" charset="0"/>
                <a:ea typeface="Calibri" panose="020F0502020204030204" pitchFamily="34" charset="0"/>
                <a:cs typeface="Times New Roman" panose="02020603050405020304" pitchFamily="18" charset="0"/>
              </a:rPr>
              <a:t> </a:t>
            </a:r>
            <a:r>
              <a:rPr lang="en-AU" sz="2400" dirty="0">
                <a:effectLst/>
                <a:latin typeface="Calibri" panose="020F0502020204030204" pitchFamily="34" charset="0"/>
                <a:ea typeface="Calibri" panose="020F0502020204030204" pitchFamily="34" charset="0"/>
                <a:cs typeface="Times New Roman" panose="02020603050405020304" pitchFamily="18" charset="0"/>
              </a:rPr>
              <a:t>comparison</a:t>
            </a:r>
            <a:endParaRPr lang="en-AU" sz="3200"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41696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2E28-5851-0929-034B-478D3316FE4E}"/>
              </a:ext>
            </a:extLst>
          </p:cNvPr>
          <p:cNvSpPr>
            <a:spLocks noGrp="1"/>
          </p:cNvSpPr>
          <p:nvPr>
            <p:ph type="title"/>
          </p:nvPr>
        </p:nvSpPr>
        <p:spPr/>
        <p:txBody>
          <a:bodyPr/>
          <a:lstStyle/>
          <a:p>
            <a:r>
              <a:rPr lang="en-US" dirty="0"/>
              <a:t>Success Criteria</a:t>
            </a:r>
            <a:endParaRPr lang="en-AU" dirty="0"/>
          </a:p>
        </p:txBody>
      </p:sp>
      <p:sp>
        <p:nvSpPr>
          <p:cNvPr id="3" name="Content Placeholder 2">
            <a:extLst>
              <a:ext uri="{FF2B5EF4-FFF2-40B4-BE49-F238E27FC236}">
                <a16:creationId xmlns:a16="http://schemas.microsoft.com/office/drawing/2014/main" id="{95B455A7-0CA8-ED3E-58AC-D8148B4E44B5}"/>
              </a:ext>
            </a:extLst>
          </p:cNvPr>
          <p:cNvSpPr>
            <a:spLocks noGrp="1"/>
          </p:cNvSpPr>
          <p:nvPr>
            <p:ph idx="1"/>
          </p:nvPr>
        </p:nvSpPr>
        <p:spPr>
          <a:xfrm>
            <a:off x="1920240" y="2312275"/>
            <a:ext cx="9480399" cy="4222749"/>
          </a:xfrm>
        </p:spPr>
        <p:txBody>
          <a:bodyPr>
            <a:normAutofit/>
          </a:bodyPr>
          <a:lstStyle/>
          <a:p>
            <a:r>
              <a:rPr lang="en-AU" sz="2400" dirty="0"/>
              <a:t>Summarise Social Identity Theory</a:t>
            </a:r>
          </a:p>
          <a:p>
            <a:r>
              <a:rPr lang="en-AU" sz="2400" dirty="0"/>
              <a:t>List positive and negative effects or examples of SIT</a:t>
            </a:r>
          </a:p>
          <a:p>
            <a:r>
              <a:rPr lang="en-AU" sz="2400" dirty="0"/>
              <a:t>Define social categorisation</a:t>
            </a:r>
          </a:p>
          <a:p>
            <a:r>
              <a:rPr lang="en-AU" sz="2400" dirty="0"/>
              <a:t>Define ingroup and outgroup</a:t>
            </a:r>
          </a:p>
        </p:txBody>
      </p:sp>
    </p:spTree>
    <p:extLst>
      <p:ext uri="{BB962C8B-B14F-4D97-AF65-F5344CB8AC3E}">
        <p14:creationId xmlns:p14="http://schemas.microsoft.com/office/powerpoint/2010/main" val="17703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FA37-1EF2-43E6-85B1-015EF33869EC}"/>
              </a:ext>
            </a:extLst>
          </p:cNvPr>
          <p:cNvSpPr>
            <a:spLocks noGrp="1"/>
          </p:cNvSpPr>
          <p:nvPr>
            <p:ph type="title"/>
          </p:nvPr>
        </p:nvSpPr>
        <p:spPr>
          <a:xfrm>
            <a:off x="1031846" y="442220"/>
            <a:ext cx="10461071" cy="1345269"/>
          </a:xfrm>
        </p:spPr>
        <p:txBody>
          <a:bodyPr>
            <a:normAutofit fontScale="90000"/>
          </a:bodyPr>
          <a:lstStyle/>
          <a:p>
            <a:r>
              <a:rPr lang="en-AU" dirty="0"/>
              <a:t>Social Identity Theory Tajfel and Turner (1979)</a:t>
            </a:r>
          </a:p>
        </p:txBody>
      </p:sp>
      <p:pic>
        <p:nvPicPr>
          <p:cNvPr id="4" name="Content Placeholder 3">
            <a:extLst>
              <a:ext uri="{FF2B5EF4-FFF2-40B4-BE49-F238E27FC236}">
                <a16:creationId xmlns:a16="http://schemas.microsoft.com/office/drawing/2014/main" id="{9B6B7897-B9CD-4EAB-AF57-B0FFEB84DFF7}"/>
              </a:ext>
            </a:extLst>
          </p:cNvPr>
          <p:cNvPicPr>
            <a:picLocks noGrp="1" noChangeAspect="1"/>
          </p:cNvPicPr>
          <p:nvPr>
            <p:ph idx="1"/>
          </p:nvPr>
        </p:nvPicPr>
        <p:blipFill rotWithShape="1">
          <a:blip r:embed="rId2"/>
          <a:srcRect t="30415" b="5098"/>
          <a:stretch/>
        </p:blipFill>
        <p:spPr>
          <a:xfrm>
            <a:off x="6019904" y="2247826"/>
            <a:ext cx="6461604" cy="3121128"/>
          </a:xfrm>
          <a:prstGeom prst="rect">
            <a:avLst/>
          </a:prstGeom>
        </p:spPr>
      </p:pic>
      <p:sp>
        <p:nvSpPr>
          <p:cNvPr id="5" name="TextBox 4">
            <a:extLst>
              <a:ext uri="{FF2B5EF4-FFF2-40B4-BE49-F238E27FC236}">
                <a16:creationId xmlns:a16="http://schemas.microsoft.com/office/drawing/2014/main" id="{9C77B6B3-11C8-4339-AFD5-3058DCA42E42}"/>
              </a:ext>
            </a:extLst>
          </p:cNvPr>
          <p:cNvSpPr txBox="1"/>
          <p:nvPr/>
        </p:nvSpPr>
        <p:spPr>
          <a:xfrm>
            <a:off x="1031847" y="2567709"/>
            <a:ext cx="4320330" cy="2677656"/>
          </a:xfrm>
          <a:prstGeom prst="rect">
            <a:avLst/>
          </a:prstGeom>
          <a:noFill/>
        </p:spPr>
        <p:txBody>
          <a:bodyPr wrap="square" rtlCol="0">
            <a:spAutoFit/>
          </a:bodyPr>
          <a:lstStyle/>
          <a:p>
            <a:r>
              <a:rPr lang="en-AU" sz="2400" dirty="0"/>
              <a:t>Being part of social groups allows people to feel a sense of social identity, making up part of their self-image that comes from belonging to social categories.</a:t>
            </a:r>
          </a:p>
        </p:txBody>
      </p:sp>
    </p:spTree>
    <p:extLst>
      <p:ext uri="{BB962C8B-B14F-4D97-AF65-F5344CB8AC3E}">
        <p14:creationId xmlns:p14="http://schemas.microsoft.com/office/powerpoint/2010/main" val="10309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2EC8-E152-4CDA-8CA1-A179A7E46839}"/>
              </a:ext>
            </a:extLst>
          </p:cNvPr>
          <p:cNvSpPr>
            <a:spLocks noGrp="1"/>
          </p:cNvSpPr>
          <p:nvPr>
            <p:ph type="title"/>
          </p:nvPr>
        </p:nvSpPr>
        <p:spPr/>
        <p:txBody>
          <a:bodyPr/>
          <a:lstStyle/>
          <a:p>
            <a:r>
              <a:rPr lang="en-AU" dirty="0"/>
              <a:t>Social Identity</a:t>
            </a:r>
          </a:p>
        </p:txBody>
      </p:sp>
      <p:sp>
        <p:nvSpPr>
          <p:cNvPr id="3" name="Content Placeholder 2">
            <a:extLst>
              <a:ext uri="{FF2B5EF4-FFF2-40B4-BE49-F238E27FC236}">
                <a16:creationId xmlns:a16="http://schemas.microsoft.com/office/drawing/2014/main" id="{5E774B0E-C3B6-454A-A420-AD9E4751E9E7}"/>
              </a:ext>
            </a:extLst>
          </p:cNvPr>
          <p:cNvSpPr>
            <a:spLocks noGrp="1"/>
          </p:cNvSpPr>
          <p:nvPr>
            <p:ph idx="1"/>
          </p:nvPr>
        </p:nvSpPr>
        <p:spPr/>
        <p:txBody>
          <a:bodyPr>
            <a:normAutofit/>
          </a:bodyPr>
          <a:lstStyle/>
          <a:p>
            <a:r>
              <a:rPr lang="en-AU" sz="2400" dirty="0"/>
              <a:t>The sense of self in terms of group membership.</a:t>
            </a:r>
          </a:p>
          <a:p>
            <a:r>
              <a:rPr lang="en-AU" sz="2400" dirty="0"/>
              <a:t>Positive social identity increases self esteem – </a:t>
            </a:r>
            <a:r>
              <a:rPr lang="en-AU" sz="2400" dirty="0" err="1"/>
              <a:t>eg</a:t>
            </a:r>
            <a:r>
              <a:rPr lang="en-AU" sz="2400" dirty="0"/>
              <a:t> being in student council, a sporting team, school faction or church group.</a:t>
            </a:r>
          </a:p>
          <a:p>
            <a:r>
              <a:rPr lang="en-AU" sz="2400" dirty="0"/>
              <a:t>Negative social identity – </a:t>
            </a:r>
            <a:r>
              <a:rPr lang="en-AU" sz="2400" dirty="0" err="1"/>
              <a:t>eg</a:t>
            </a:r>
            <a:r>
              <a:rPr lang="en-AU" sz="2400" dirty="0"/>
              <a:t> being in a street gang </a:t>
            </a:r>
          </a:p>
        </p:txBody>
      </p:sp>
    </p:spTree>
    <p:extLst>
      <p:ext uri="{BB962C8B-B14F-4D97-AF65-F5344CB8AC3E}">
        <p14:creationId xmlns:p14="http://schemas.microsoft.com/office/powerpoint/2010/main" val="26649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2356</TotalTime>
  <Words>638</Words>
  <Application>Microsoft Office PowerPoint</Application>
  <PresentationFormat>Widescreen</PresentationFormat>
  <Paragraphs>57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Arial</vt:lpstr>
      <vt:lpstr>Calibri</vt:lpstr>
      <vt:lpstr>Corbel</vt:lpstr>
      <vt:lpstr>SketchLinesVTI</vt:lpstr>
      <vt:lpstr>Attitude and behaviour: Social Identity Theory</vt:lpstr>
      <vt:lpstr>Review</vt:lpstr>
      <vt:lpstr>True or false?</vt:lpstr>
      <vt:lpstr>Review</vt:lpstr>
      <vt:lpstr>Review</vt:lpstr>
      <vt:lpstr>Learning Intentions</vt:lpstr>
      <vt:lpstr>Success Criteria</vt:lpstr>
      <vt:lpstr>Social Identity Theory Tajfel and Turner (1979)</vt:lpstr>
      <vt:lpstr>Social Identity</vt:lpstr>
      <vt:lpstr>PowerPoint Presentation</vt:lpstr>
      <vt:lpstr>Social categorisation</vt:lpstr>
      <vt:lpstr>PowerPoint Presentation</vt:lpstr>
      <vt:lpstr>Ingroup and outgroup</vt:lpstr>
      <vt:lpstr>PowerPoint Presentation</vt:lpstr>
      <vt:lpstr>Tajfel and Turner explained how people moved through three cognitive stages when determining whether people were part of the ingroup or an outgroup </vt:lpstr>
      <vt:lpstr>PowerPoint Presentation</vt:lpstr>
      <vt:lpstr>PowerPoint Presentation</vt:lpstr>
      <vt:lpstr>PowerPoint Presentation</vt:lpstr>
      <vt:lpstr>PowerPoint Presentation</vt:lpstr>
      <vt:lpstr>PowerPoint Presentation</vt:lpstr>
      <vt:lpstr>Strengths and limitations of SIT</vt:lpstr>
      <vt:lpstr>Success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Nervous System</dc:title>
  <dc:creator>Kristy</dc:creator>
  <cp:lastModifiedBy>JOHNSON Kristy [Narrogin Senior High School]</cp:lastModifiedBy>
  <cp:revision>42</cp:revision>
  <dcterms:created xsi:type="dcterms:W3CDTF">2023-02-01T11:31:06Z</dcterms:created>
  <dcterms:modified xsi:type="dcterms:W3CDTF">2023-07-19T08:19:56Z</dcterms:modified>
</cp:coreProperties>
</file>